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6"/>
  </p:notesMasterIdLst>
  <p:sldIdLst>
    <p:sldId id="258" r:id="rId5"/>
  </p:sldIdLst>
  <p:sldSz cx="38404800" cy="32918400"/>
  <p:notesSz cx="6858000" cy="9144000"/>
  <p:defaultTex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15:guide id="1" pos="24024" userDrawn="1">
          <p15:clr>
            <a:srgbClr val="A4A3A4"/>
          </p15:clr>
        </p15:guide>
        <p15:guide id="2"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C9C3"/>
    <a:srgbClr val="005A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78" autoAdjust="0"/>
  </p:normalViewPr>
  <p:slideViewPr>
    <p:cSldViewPr snapToGrid="0">
      <p:cViewPr>
        <p:scale>
          <a:sx n="40" d="100"/>
          <a:sy n="40" d="100"/>
        </p:scale>
        <p:origin x="-36" y="-1332"/>
      </p:cViewPr>
      <p:guideLst>
        <p:guide pos="2402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4B0D6-CE3A-4076-9FF7-3DB2167ABA6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51EFEA6-A409-4A10-97D6-9756A4C9A935}">
      <dgm:prSet/>
      <dgm:spPr/>
      <dgm:t>
        <a:bodyPr/>
        <a:lstStyle/>
        <a:p>
          <a:r>
            <a:rPr lang="en-US" b="1" dirty="0">
              <a:latin typeface="ArialMT"/>
            </a:rPr>
            <a:t>Network Robustness Simulation</a:t>
          </a:r>
          <a:endParaRPr lang="en-US" dirty="0">
            <a:latin typeface="ArialMT"/>
          </a:endParaRPr>
        </a:p>
      </dgm:t>
    </dgm:pt>
    <dgm:pt modelId="{32907C39-DAB7-40F3-BEA9-93AA713B861B}" type="parTrans" cxnId="{5B74945D-32EC-4957-A915-8AC890B2798C}">
      <dgm:prSet/>
      <dgm:spPr/>
      <dgm:t>
        <a:bodyPr/>
        <a:lstStyle/>
        <a:p>
          <a:endParaRPr lang="en-US"/>
        </a:p>
      </dgm:t>
    </dgm:pt>
    <dgm:pt modelId="{EBBC90FD-C6AD-448D-B9D7-FB7BA7FA73EF}" type="sibTrans" cxnId="{5B74945D-32EC-4957-A915-8AC890B2798C}">
      <dgm:prSet/>
      <dgm:spPr/>
      <dgm:t>
        <a:bodyPr/>
        <a:lstStyle/>
        <a:p>
          <a:endParaRPr lang="en-US"/>
        </a:p>
      </dgm:t>
    </dgm:pt>
    <dgm:pt modelId="{98F09972-E2EC-4D88-8176-FCBC4E526D1D}">
      <dgm:prSet custT="1"/>
      <dgm:spPr/>
      <dgm:t>
        <a:bodyPr/>
        <a:lstStyle/>
        <a:p>
          <a:r>
            <a:rPr lang="en-US" sz="2000" dirty="0">
              <a:latin typeface="ArialMT"/>
            </a:rPr>
            <a:t>Primary extinctions (pollinator removal) were simulated based on species abundance, measuring secondary extinctions (plants dependent on extinct pollinators). </a:t>
          </a:r>
        </a:p>
      </dgm:t>
    </dgm:pt>
    <dgm:pt modelId="{F8D0860A-B9CA-4640-B3DF-075880280981}" type="parTrans" cxnId="{4CC1241E-36AF-449C-9559-F73E10BCE372}">
      <dgm:prSet/>
      <dgm:spPr/>
      <dgm:t>
        <a:bodyPr/>
        <a:lstStyle/>
        <a:p>
          <a:endParaRPr lang="en-US"/>
        </a:p>
      </dgm:t>
    </dgm:pt>
    <dgm:pt modelId="{F975D0F6-5F5A-4AB7-9E7D-076D9B9BE6CB}" type="sibTrans" cxnId="{4CC1241E-36AF-449C-9559-F73E10BCE372}">
      <dgm:prSet/>
      <dgm:spPr/>
      <dgm:t>
        <a:bodyPr/>
        <a:lstStyle/>
        <a:p>
          <a:endParaRPr lang="en-US"/>
        </a:p>
      </dgm:t>
    </dgm:pt>
    <dgm:pt modelId="{D72704AF-124A-442A-B040-3A16675665E4}">
      <dgm:prSet custT="1"/>
      <dgm:spPr/>
      <dgm:t>
        <a:bodyPr/>
        <a:lstStyle/>
        <a:p>
          <a:r>
            <a:rPr lang="en-US" sz="2000" dirty="0">
              <a:latin typeface="ArialMT"/>
            </a:rPr>
            <a:t>Calculated robustness as the area under the extinction curve.</a:t>
          </a:r>
        </a:p>
      </dgm:t>
    </dgm:pt>
    <dgm:pt modelId="{E90BAA6C-4CB0-42AF-9EF9-9B77D84B19D1}" type="parTrans" cxnId="{DC94E2A5-B979-4C41-B8CA-2DBC1107A802}">
      <dgm:prSet/>
      <dgm:spPr/>
      <dgm:t>
        <a:bodyPr/>
        <a:lstStyle/>
        <a:p>
          <a:endParaRPr lang="en-US"/>
        </a:p>
      </dgm:t>
    </dgm:pt>
    <dgm:pt modelId="{6EE39EC6-FAD1-4738-8E68-E5A7C7DA8801}" type="sibTrans" cxnId="{DC94E2A5-B979-4C41-B8CA-2DBC1107A802}">
      <dgm:prSet/>
      <dgm:spPr/>
      <dgm:t>
        <a:bodyPr/>
        <a:lstStyle/>
        <a:p>
          <a:endParaRPr lang="en-US"/>
        </a:p>
      </dgm:t>
    </dgm:pt>
    <dgm:pt modelId="{3F210045-7CEC-436C-92C2-74CA9890CAF8}">
      <dgm:prSet/>
      <dgm:spPr/>
      <dgm:t>
        <a:bodyPr/>
        <a:lstStyle/>
        <a:p>
          <a:r>
            <a:rPr lang="en-US" b="1" dirty="0">
              <a:latin typeface="ArialMT"/>
            </a:rPr>
            <a:t>Environmental Data Acquisition</a:t>
          </a:r>
          <a:endParaRPr lang="en-US" dirty="0">
            <a:latin typeface="ArialMT"/>
          </a:endParaRPr>
        </a:p>
      </dgm:t>
    </dgm:pt>
    <dgm:pt modelId="{96C9F57C-F359-400E-A6F3-8F5F9B0E1CE5}" type="parTrans" cxnId="{BC7BAD94-CC40-479C-AA0B-B9C03FBA779C}">
      <dgm:prSet/>
      <dgm:spPr/>
      <dgm:t>
        <a:bodyPr/>
        <a:lstStyle/>
        <a:p>
          <a:endParaRPr lang="en-US"/>
        </a:p>
      </dgm:t>
    </dgm:pt>
    <dgm:pt modelId="{C21FDB6F-BF56-4AB4-AB7D-34301160C163}" type="sibTrans" cxnId="{BC7BAD94-CC40-479C-AA0B-B9C03FBA779C}">
      <dgm:prSet/>
      <dgm:spPr/>
      <dgm:t>
        <a:bodyPr/>
        <a:lstStyle/>
        <a:p>
          <a:endParaRPr lang="en-US"/>
        </a:p>
      </dgm:t>
    </dgm:pt>
    <dgm:pt modelId="{38E14062-AB60-48A5-8DA1-7D15133ECB80}">
      <dgm:prSet custT="1"/>
      <dgm:spPr/>
      <dgm:t>
        <a:bodyPr/>
        <a:lstStyle/>
        <a:p>
          <a:r>
            <a:rPr lang="en-US" sz="2000" dirty="0">
              <a:latin typeface="ArialMT"/>
            </a:rPr>
            <a:t>Downloaded summer precipitation data from PRISM.</a:t>
          </a:r>
        </a:p>
      </dgm:t>
    </dgm:pt>
    <dgm:pt modelId="{E19E9D80-35B1-4F26-B3A2-6C837ABA1233}" type="parTrans" cxnId="{7E425812-022A-4319-B1D8-9EFFCEFEF5EC}">
      <dgm:prSet/>
      <dgm:spPr/>
      <dgm:t>
        <a:bodyPr/>
        <a:lstStyle/>
        <a:p>
          <a:endParaRPr lang="en-US"/>
        </a:p>
      </dgm:t>
    </dgm:pt>
    <dgm:pt modelId="{CDB6D2A0-E7F0-4A9A-837E-803FB3BFFD05}" type="sibTrans" cxnId="{7E425812-022A-4319-B1D8-9EFFCEFEF5EC}">
      <dgm:prSet/>
      <dgm:spPr/>
      <dgm:t>
        <a:bodyPr/>
        <a:lstStyle/>
        <a:p>
          <a:endParaRPr lang="en-US"/>
        </a:p>
      </dgm:t>
    </dgm:pt>
    <dgm:pt modelId="{B9C6459D-9AAE-49AE-BDFE-30F63F128D10}">
      <dgm:prSet custT="1"/>
      <dgm:spPr/>
      <dgm:t>
        <a:bodyPr/>
        <a:lstStyle/>
        <a:p>
          <a:r>
            <a:rPr lang="en-US" sz="2000" dirty="0">
              <a:latin typeface="ArialMT"/>
            </a:rPr>
            <a:t>Precipitation rasters were summed across June–September for each year to generate annual summer precipitation totals. </a:t>
          </a:r>
        </a:p>
      </dgm:t>
    </dgm:pt>
    <dgm:pt modelId="{A21AD273-D664-4109-81C0-5B0F40D0333F}" type="parTrans" cxnId="{85884E3D-AFA5-4EB9-BD4D-3C539236A558}">
      <dgm:prSet/>
      <dgm:spPr/>
      <dgm:t>
        <a:bodyPr/>
        <a:lstStyle/>
        <a:p>
          <a:endParaRPr lang="en-US"/>
        </a:p>
      </dgm:t>
    </dgm:pt>
    <dgm:pt modelId="{F9E0B2A9-7BED-458A-BA6B-CD6137082467}" type="sibTrans" cxnId="{85884E3D-AFA5-4EB9-BD4D-3C539236A558}">
      <dgm:prSet/>
      <dgm:spPr/>
      <dgm:t>
        <a:bodyPr/>
        <a:lstStyle/>
        <a:p>
          <a:endParaRPr lang="en-US"/>
        </a:p>
      </dgm:t>
    </dgm:pt>
    <dgm:pt modelId="{1DF23F28-7555-4055-AA0E-EC433095F966}">
      <dgm:prSet/>
      <dgm:spPr/>
      <dgm:t>
        <a:bodyPr/>
        <a:lstStyle/>
        <a:p>
          <a:r>
            <a:rPr lang="en-US" b="1" dirty="0">
              <a:latin typeface="ArialMT"/>
            </a:rPr>
            <a:t>Spatial Analysis and Data Extraction</a:t>
          </a:r>
          <a:endParaRPr lang="en-US" dirty="0">
            <a:latin typeface="ArialMT"/>
          </a:endParaRPr>
        </a:p>
      </dgm:t>
    </dgm:pt>
    <dgm:pt modelId="{6C265C31-6259-49F5-9E95-EE57E66B9732}" type="parTrans" cxnId="{DC998BF6-7D89-4982-97A3-72B4B88902E2}">
      <dgm:prSet/>
      <dgm:spPr/>
      <dgm:t>
        <a:bodyPr/>
        <a:lstStyle/>
        <a:p>
          <a:endParaRPr lang="en-US"/>
        </a:p>
      </dgm:t>
    </dgm:pt>
    <dgm:pt modelId="{F5D33CB9-3F20-46C0-83B3-B313F7F29C51}" type="sibTrans" cxnId="{DC998BF6-7D89-4982-97A3-72B4B88902E2}">
      <dgm:prSet/>
      <dgm:spPr/>
      <dgm:t>
        <a:bodyPr/>
        <a:lstStyle/>
        <a:p>
          <a:endParaRPr lang="en-US"/>
        </a:p>
      </dgm:t>
    </dgm:pt>
    <dgm:pt modelId="{4CC880C5-77AE-41F7-AE03-4FAE6062A8B0}">
      <dgm:prSet custT="1"/>
      <dgm:spPr/>
      <dgm:t>
        <a:bodyPr/>
        <a:lstStyle/>
        <a:p>
          <a:r>
            <a:rPr lang="en-US" sz="2000" dirty="0">
              <a:latin typeface="ArialMT"/>
            </a:rPr>
            <a:t>Imported site shapefiles, projected them to match precipitation raster coordinate systems, and extracted precipitation data at each study site for the respective years. </a:t>
          </a:r>
        </a:p>
      </dgm:t>
    </dgm:pt>
    <dgm:pt modelId="{56B549C9-5BEE-412D-AE6E-495E864DF10C}" type="parTrans" cxnId="{F7311E93-66B4-45AD-BEF6-9F4E71DC6143}">
      <dgm:prSet/>
      <dgm:spPr/>
      <dgm:t>
        <a:bodyPr/>
        <a:lstStyle/>
        <a:p>
          <a:endParaRPr lang="en-US"/>
        </a:p>
      </dgm:t>
    </dgm:pt>
    <dgm:pt modelId="{ACE6D663-202E-487F-98AF-5D645ADD99BB}" type="sibTrans" cxnId="{F7311E93-66B4-45AD-BEF6-9F4E71DC6143}">
      <dgm:prSet/>
      <dgm:spPr/>
      <dgm:t>
        <a:bodyPr/>
        <a:lstStyle/>
        <a:p>
          <a:endParaRPr lang="en-US"/>
        </a:p>
      </dgm:t>
    </dgm:pt>
    <dgm:pt modelId="{F8F8C0F6-11A7-477E-8F8A-ADEA8FCA2BFF}">
      <dgm:prSet/>
      <dgm:spPr/>
      <dgm:t>
        <a:bodyPr/>
        <a:lstStyle/>
        <a:p>
          <a:r>
            <a:rPr lang="en-US" b="1" dirty="0">
              <a:latin typeface="ArialMT"/>
            </a:rPr>
            <a:t>Data Integration</a:t>
          </a:r>
          <a:endParaRPr lang="en-US" dirty="0">
            <a:latin typeface="ArialMT"/>
          </a:endParaRPr>
        </a:p>
      </dgm:t>
    </dgm:pt>
    <dgm:pt modelId="{4D458B19-0853-4F88-B7EB-457238E0E7CF}" type="parTrans" cxnId="{2E37AEDF-440B-40AC-AFF2-1865A4F75C21}">
      <dgm:prSet/>
      <dgm:spPr/>
      <dgm:t>
        <a:bodyPr/>
        <a:lstStyle/>
        <a:p>
          <a:endParaRPr lang="en-US"/>
        </a:p>
      </dgm:t>
    </dgm:pt>
    <dgm:pt modelId="{6CFFDEFD-1534-471C-8FF7-C57004A4C435}" type="sibTrans" cxnId="{2E37AEDF-440B-40AC-AFF2-1865A4F75C21}">
      <dgm:prSet/>
      <dgm:spPr/>
      <dgm:t>
        <a:bodyPr/>
        <a:lstStyle/>
        <a:p>
          <a:endParaRPr lang="en-US"/>
        </a:p>
      </dgm:t>
    </dgm:pt>
    <dgm:pt modelId="{C6FC2B28-66F2-48CD-948D-67650526A4EE}">
      <dgm:prSet custT="1"/>
      <dgm:spPr/>
      <dgm:t>
        <a:bodyPr/>
        <a:lstStyle/>
        <a:p>
          <a:r>
            <a:rPr lang="en-US" sz="2000" dirty="0">
              <a:latin typeface="ArialMT"/>
            </a:rPr>
            <a:t>Aligned precipitation data with robustness results, offsetting precipitation year by +1 to reflect the lag effect of precipitation on pollination networks. </a:t>
          </a:r>
        </a:p>
      </dgm:t>
    </dgm:pt>
    <dgm:pt modelId="{55108E83-FF1F-4D12-965C-0C909F4B4CE2}" type="parTrans" cxnId="{ABAACE5C-2E14-4E98-B1B6-513D18CF3FC2}">
      <dgm:prSet/>
      <dgm:spPr/>
      <dgm:t>
        <a:bodyPr/>
        <a:lstStyle/>
        <a:p>
          <a:endParaRPr lang="en-US"/>
        </a:p>
      </dgm:t>
    </dgm:pt>
    <dgm:pt modelId="{8A2E68DC-36B3-4159-8341-7D97E6E341C9}" type="sibTrans" cxnId="{ABAACE5C-2E14-4E98-B1B6-513D18CF3FC2}">
      <dgm:prSet/>
      <dgm:spPr/>
      <dgm:t>
        <a:bodyPr/>
        <a:lstStyle/>
        <a:p>
          <a:endParaRPr lang="en-US"/>
        </a:p>
      </dgm:t>
    </dgm:pt>
    <dgm:pt modelId="{DCFB96CD-3B68-42E8-8C36-C321E120978F}">
      <dgm:prSet/>
      <dgm:spPr/>
      <dgm:t>
        <a:bodyPr/>
        <a:lstStyle/>
        <a:p>
          <a:r>
            <a:rPr lang="en-US" b="1" dirty="0">
              <a:latin typeface="ArialMT"/>
            </a:rPr>
            <a:t>Statistical Analysis and Visualization</a:t>
          </a:r>
          <a:endParaRPr lang="en-US" dirty="0">
            <a:latin typeface="ArialMT"/>
          </a:endParaRPr>
        </a:p>
      </dgm:t>
    </dgm:pt>
    <dgm:pt modelId="{A32DC67C-1C06-4E04-AD28-12EB176D45C4}" type="parTrans" cxnId="{0BE101E7-3FC6-4BF3-9596-D176A3A94BEB}">
      <dgm:prSet/>
      <dgm:spPr/>
      <dgm:t>
        <a:bodyPr/>
        <a:lstStyle/>
        <a:p>
          <a:endParaRPr lang="en-US"/>
        </a:p>
      </dgm:t>
    </dgm:pt>
    <dgm:pt modelId="{856A7072-A53E-45DC-AE2E-3808C269FAD8}" type="sibTrans" cxnId="{0BE101E7-3FC6-4BF3-9596-D176A3A94BEB}">
      <dgm:prSet/>
      <dgm:spPr/>
      <dgm:t>
        <a:bodyPr/>
        <a:lstStyle/>
        <a:p>
          <a:endParaRPr lang="en-US"/>
        </a:p>
      </dgm:t>
    </dgm:pt>
    <dgm:pt modelId="{7235A6DA-954A-4198-B0A2-93BC3C084F3B}">
      <dgm:prSet custT="1"/>
      <dgm:spPr/>
      <dgm:t>
        <a:bodyPr/>
        <a:lstStyle/>
        <a:p>
          <a:r>
            <a:rPr lang="en-US" sz="2000" dirty="0">
              <a:latin typeface="ArialMT"/>
            </a:rPr>
            <a:t>Fit a linear mixed-effects model to evaluate the effect of mean precipitation and year on network robustness, accounting for random effects of sites. </a:t>
          </a:r>
        </a:p>
      </dgm:t>
    </dgm:pt>
    <dgm:pt modelId="{31C455F0-1A3B-442D-A2C0-6FBBD3FCB2A2}" type="parTrans" cxnId="{C76940B6-2465-47A3-B303-C941D6B0930F}">
      <dgm:prSet/>
      <dgm:spPr/>
      <dgm:t>
        <a:bodyPr/>
        <a:lstStyle/>
        <a:p>
          <a:endParaRPr lang="en-US"/>
        </a:p>
      </dgm:t>
    </dgm:pt>
    <dgm:pt modelId="{7D2B6B1F-6E3C-4B7A-9BF3-67270F66BB6E}" type="sibTrans" cxnId="{C76940B6-2465-47A3-B303-C941D6B0930F}">
      <dgm:prSet/>
      <dgm:spPr/>
      <dgm:t>
        <a:bodyPr/>
        <a:lstStyle/>
        <a:p>
          <a:endParaRPr lang="en-US"/>
        </a:p>
      </dgm:t>
    </dgm:pt>
    <dgm:pt modelId="{BA67C7A7-1CCC-4DB9-94CC-3100A5869C0E}">
      <dgm:prSet custT="1"/>
      <dgm:spPr/>
      <dgm:t>
        <a:bodyPr/>
        <a:lstStyle/>
        <a:p>
          <a:r>
            <a:rPr lang="en-US" sz="2000" dirty="0">
              <a:latin typeface="ArialMT"/>
            </a:rPr>
            <a:t>Visualized relationships between robustness, precipitation, and site-specific patterns, highlighting trends and site-level variance. </a:t>
          </a:r>
        </a:p>
      </dgm:t>
    </dgm:pt>
    <dgm:pt modelId="{2E0FBCF9-3070-4CCE-A2AB-94DED8A22582}" type="parTrans" cxnId="{B794F9A3-0737-4F1E-BA91-A8A5BF6B4F43}">
      <dgm:prSet/>
      <dgm:spPr/>
      <dgm:t>
        <a:bodyPr/>
        <a:lstStyle/>
        <a:p>
          <a:endParaRPr lang="en-US"/>
        </a:p>
      </dgm:t>
    </dgm:pt>
    <dgm:pt modelId="{E34A9910-3F9D-4749-9B67-25A785B1AE74}" type="sibTrans" cxnId="{B794F9A3-0737-4F1E-BA91-A8A5BF6B4F43}">
      <dgm:prSet/>
      <dgm:spPr/>
      <dgm:t>
        <a:bodyPr/>
        <a:lstStyle/>
        <a:p>
          <a:endParaRPr lang="en-US"/>
        </a:p>
      </dgm:t>
    </dgm:pt>
    <dgm:pt modelId="{D391B9E4-1BAD-4C2E-8F8E-705B03D8C42D}" type="pres">
      <dgm:prSet presAssocID="{9BB4B0D6-CE3A-4076-9FF7-3DB2167ABA64}" presName="Name0" presStyleCnt="0">
        <dgm:presLayoutVars>
          <dgm:dir/>
          <dgm:animLvl val="lvl"/>
          <dgm:resizeHandles val="exact"/>
        </dgm:presLayoutVars>
      </dgm:prSet>
      <dgm:spPr/>
    </dgm:pt>
    <dgm:pt modelId="{0024A69A-10E4-44C5-9879-F3BA72A3B1A5}" type="pres">
      <dgm:prSet presAssocID="{851EFEA6-A409-4A10-97D6-9756A4C9A935}" presName="linNode" presStyleCnt="0"/>
      <dgm:spPr/>
    </dgm:pt>
    <dgm:pt modelId="{63D55716-BD8C-4DAF-B0E4-40E6F9748249}" type="pres">
      <dgm:prSet presAssocID="{851EFEA6-A409-4A10-97D6-9756A4C9A935}" presName="parentText" presStyleLbl="node1" presStyleIdx="0" presStyleCnt="5">
        <dgm:presLayoutVars>
          <dgm:chMax val="1"/>
          <dgm:bulletEnabled val="1"/>
        </dgm:presLayoutVars>
      </dgm:prSet>
      <dgm:spPr/>
    </dgm:pt>
    <dgm:pt modelId="{B49602CB-C59D-4C19-BA18-A4B8381AC938}" type="pres">
      <dgm:prSet presAssocID="{851EFEA6-A409-4A10-97D6-9756A4C9A935}" presName="descendantText" presStyleLbl="alignAccFollowNode1" presStyleIdx="0" presStyleCnt="5" custScaleY="125247">
        <dgm:presLayoutVars>
          <dgm:bulletEnabled val="1"/>
        </dgm:presLayoutVars>
      </dgm:prSet>
      <dgm:spPr/>
    </dgm:pt>
    <dgm:pt modelId="{ECFB46DF-8890-4BBB-80B3-81B58A7F9E08}" type="pres">
      <dgm:prSet presAssocID="{EBBC90FD-C6AD-448D-B9D7-FB7BA7FA73EF}" presName="sp" presStyleCnt="0"/>
      <dgm:spPr/>
    </dgm:pt>
    <dgm:pt modelId="{470935F4-B444-4217-9887-4D59A93118F1}" type="pres">
      <dgm:prSet presAssocID="{3F210045-7CEC-436C-92C2-74CA9890CAF8}" presName="linNode" presStyleCnt="0"/>
      <dgm:spPr/>
    </dgm:pt>
    <dgm:pt modelId="{6D78239F-C28B-4FF4-81F7-D07B084BF70C}" type="pres">
      <dgm:prSet presAssocID="{3F210045-7CEC-436C-92C2-74CA9890CAF8}" presName="parentText" presStyleLbl="node1" presStyleIdx="1" presStyleCnt="5">
        <dgm:presLayoutVars>
          <dgm:chMax val="1"/>
          <dgm:bulletEnabled val="1"/>
        </dgm:presLayoutVars>
      </dgm:prSet>
      <dgm:spPr/>
    </dgm:pt>
    <dgm:pt modelId="{55CE25DC-CA82-418A-941B-DB56AB0563A3}" type="pres">
      <dgm:prSet presAssocID="{3F210045-7CEC-436C-92C2-74CA9890CAF8}" presName="descendantText" presStyleLbl="alignAccFollowNode1" presStyleIdx="1" presStyleCnt="5">
        <dgm:presLayoutVars>
          <dgm:bulletEnabled val="1"/>
        </dgm:presLayoutVars>
      </dgm:prSet>
      <dgm:spPr/>
    </dgm:pt>
    <dgm:pt modelId="{51847436-7E71-46A4-8C45-403B2AA23629}" type="pres">
      <dgm:prSet presAssocID="{C21FDB6F-BF56-4AB4-AB7D-34301160C163}" presName="sp" presStyleCnt="0"/>
      <dgm:spPr/>
    </dgm:pt>
    <dgm:pt modelId="{DECC4EBD-4A3B-4EE3-979F-6C28675C8F0D}" type="pres">
      <dgm:prSet presAssocID="{1DF23F28-7555-4055-AA0E-EC433095F966}" presName="linNode" presStyleCnt="0"/>
      <dgm:spPr/>
    </dgm:pt>
    <dgm:pt modelId="{A00B1AB4-BF52-4B20-B94C-A551EA2ABCB0}" type="pres">
      <dgm:prSet presAssocID="{1DF23F28-7555-4055-AA0E-EC433095F966}" presName="parentText" presStyleLbl="node1" presStyleIdx="2" presStyleCnt="5">
        <dgm:presLayoutVars>
          <dgm:chMax val="1"/>
          <dgm:bulletEnabled val="1"/>
        </dgm:presLayoutVars>
      </dgm:prSet>
      <dgm:spPr/>
    </dgm:pt>
    <dgm:pt modelId="{4B8BF923-19D6-441E-ACC1-797471C0DD75}" type="pres">
      <dgm:prSet presAssocID="{1DF23F28-7555-4055-AA0E-EC433095F966}" presName="descendantText" presStyleLbl="alignAccFollowNode1" presStyleIdx="2" presStyleCnt="5">
        <dgm:presLayoutVars>
          <dgm:bulletEnabled val="1"/>
        </dgm:presLayoutVars>
      </dgm:prSet>
      <dgm:spPr/>
    </dgm:pt>
    <dgm:pt modelId="{212C5496-9DDE-4A10-97E5-ADBBF4BC2944}" type="pres">
      <dgm:prSet presAssocID="{F5D33CB9-3F20-46C0-83B3-B313F7F29C51}" presName="sp" presStyleCnt="0"/>
      <dgm:spPr/>
    </dgm:pt>
    <dgm:pt modelId="{689F0C37-E5E8-412A-A7E6-2D6D7CD5C9F2}" type="pres">
      <dgm:prSet presAssocID="{F8F8C0F6-11A7-477E-8F8A-ADEA8FCA2BFF}" presName="linNode" presStyleCnt="0"/>
      <dgm:spPr/>
    </dgm:pt>
    <dgm:pt modelId="{F91173FA-E22F-46CF-8567-00E612C47140}" type="pres">
      <dgm:prSet presAssocID="{F8F8C0F6-11A7-477E-8F8A-ADEA8FCA2BFF}" presName="parentText" presStyleLbl="node1" presStyleIdx="3" presStyleCnt="5">
        <dgm:presLayoutVars>
          <dgm:chMax val="1"/>
          <dgm:bulletEnabled val="1"/>
        </dgm:presLayoutVars>
      </dgm:prSet>
      <dgm:spPr/>
    </dgm:pt>
    <dgm:pt modelId="{E7DBB2F9-3DE1-4445-A885-2B8AA3FF163C}" type="pres">
      <dgm:prSet presAssocID="{F8F8C0F6-11A7-477E-8F8A-ADEA8FCA2BFF}" presName="descendantText" presStyleLbl="alignAccFollowNode1" presStyleIdx="3" presStyleCnt="5">
        <dgm:presLayoutVars>
          <dgm:bulletEnabled val="1"/>
        </dgm:presLayoutVars>
      </dgm:prSet>
      <dgm:spPr/>
    </dgm:pt>
    <dgm:pt modelId="{1FE53473-DEBC-42F5-8287-E97A726F7498}" type="pres">
      <dgm:prSet presAssocID="{6CFFDEFD-1534-471C-8FF7-C57004A4C435}" presName="sp" presStyleCnt="0"/>
      <dgm:spPr/>
    </dgm:pt>
    <dgm:pt modelId="{8D566525-5F8E-418E-8CFF-AD0DF3E8D179}" type="pres">
      <dgm:prSet presAssocID="{DCFB96CD-3B68-42E8-8C36-C321E120978F}" presName="linNode" presStyleCnt="0"/>
      <dgm:spPr/>
    </dgm:pt>
    <dgm:pt modelId="{712CA38A-FF5F-439F-83B2-4A14A62BC874}" type="pres">
      <dgm:prSet presAssocID="{DCFB96CD-3B68-42E8-8C36-C321E120978F}" presName="parentText" presStyleLbl="node1" presStyleIdx="4" presStyleCnt="5">
        <dgm:presLayoutVars>
          <dgm:chMax val="1"/>
          <dgm:bulletEnabled val="1"/>
        </dgm:presLayoutVars>
      </dgm:prSet>
      <dgm:spPr/>
    </dgm:pt>
    <dgm:pt modelId="{2A848ED2-52A6-4C45-ABE0-4B7FD0506FF9}" type="pres">
      <dgm:prSet presAssocID="{DCFB96CD-3B68-42E8-8C36-C321E120978F}" presName="descendantText" presStyleLbl="alignAccFollowNode1" presStyleIdx="4" presStyleCnt="5" custScaleY="173832">
        <dgm:presLayoutVars>
          <dgm:bulletEnabled val="1"/>
        </dgm:presLayoutVars>
      </dgm:prSet>
      <dgm:spPr/>
    </dgm:pt>
  </dgm:ptLst>
  <dgm:cxnLst>
    <dgm:cxn modelId="{7E425812-022A-4319-B1D8-9EFFCEFEF5EC}" srcId="{3F210045-7CEC-436C-92C2-74CA9890CAF8}" destId="{38E14062-AB60-48A5-8DA1-7D15133ECB80}" srcOrd="0" destOrd="0" parTransId="{E19E9D80-35B1-4F26-B3A2-6C837ABA1233}" sibTransId="{CDB6D2A0-E7F0-4A9A-837E-803FB3BFFD05}"/>
    <dgm:cxn modelId="{4CC1241E-36AF-449C-9559-F73E10BCE372}" srcId="{851EFEA6-A409-4A10-97D6-9756A4C9A935}" destId="{98F09972-E2EC-4D88-8176-FCBC4E526D1D}" srcOrd="0" destOrd="0" parTransId="{F8D0860A-B9CA-4640-B3DF-075880280981}" sibTransId="{F975D0F6-5F5A-4AB7-9E7D-076D9B9BE6CB}"/>
    <dgm:cxn modelId="{9DB0212B-4DD1-4D80-8B16-3357B880DED9}" type="presOf" srcId="{C6FC2B28-66F2-48CD-948D-67650526A4EE}" destId="{E7DBB2F9-3DE1-4445-A885-2B8AA3FF163C}" srcOrd="0" destOrd="0" presId="urn:microsoft.com/office/officeart/2005/8/layout/vList5"/>
    <dgm:cxn modelId="{85884E3D-AFA5-4EB9-BD4D-3C539236A558}" srcId="{3F210045-7CEC-436C-92C2-74CA9890CAF8}" destId="{B9C6459D-9AAE-49AE-BDFE-30F63F128D10}" srcOrd="1" destOrd="0" parTransId="{A21AD273-D664-4109-81C0-5B0F40D0333F}" sibTransId="{F9E0B2A9-7BED-458A-BA6B-CD6137082467}"/>
    <dgm:cxn modelId="{ABAACE5C-2E14-4E98-B1B6-513D18CF3FC2}" srcId="{F8F8C0F6-11A7-477E-8F8A-ADEA8FCA2BFF}" destId="{C6FC2B28-66F2-48CD-948D-67650526A4EE}" srcOrd="0" destOrd="0" parTransId="{55108E83-FF1F-4D12-965C-0C909F4B4CE2}" sibTransId="{8A2E68DC-36B3-4159-8341-7D97E6E341C9}"/>
    <dgm:cxn modelId="{5B74945D-32EC-4957-A915-8AC890B2798C}" srcId="{9BB4B0D6-CE3A-4076-9FF7-3DB2167ABA64}" destId="{851EFEA6-A409-4A10-97D6-9756A4C9A935}" srcOrd="0" destOrd="0" parTransId="{32907C39-DAB7-40F3-BEA9-93AA713B861B}" sibTransId="{EBBC90FD-C6AD-448D-B9D7-FB7BA7FA73EF}"/>
    <dgm:cxn modelId="{4BCBA86D-54FB-4C92-86D3-3A72D6952205}" type="presOf" srcId="{3F210045-7CEC-436C-92C2-74CA9890CAF8}" destId="{6D78239F-C28B-4FF4-81F7-D07B084BF70C}" srcOrd="0" destOrd="0" presId="urn:microsoft.com/office/officeart/2005/8/layout/vList5"/>
    <dgm:cxn modelId="{DBA55057-8E7B-4CE6-904F-1D2485794C57}" type="presOf" srcId="{851EFEA6-A409-4A10-97D6-9756A4C9A935}" destId="{63D55716-BD8C-4DAF-B0E4-40E6F9748249}" srcOrd="0" destOrd="0" presId="urn:microsoft.com/office/officeart/2005/8/layout/vList5"/>
    <dgm:cxn modelId="{6556A48D-9AE4-4A1F-AAD2-5F9C23E0AD0C}" type="presOf" srcId="{7235A6DA-954A-4198-B0A2-93BC3C084F3B}" destId="{2A848ED2-52A6-4C45-ABE0-4B7FD0506FF9}" srcOrd="0" destOrd="0" presId="urn:microsoft.com/office/officeart/2005/8/layout/vList5"/>
    <dgm:cxn modelId="{F7311E93-66B4-45AD-BEF6-9F4E71DC6143}" srcId="{1DF23F28-7555-4055-AA0E-EC433095F966}" destId="{4CC880C5-77AE-41F7-AE03-4FAE6062A8B0}" srcOrd="0" destOrd="0" parTransId="{56B549C9-5BEE-412D-AE6E-495E864DF10C}" sibTransId="{ACE6D663-202E-487F-98AF-5D645ADD99BB}"/>
    <dgm:cxn modelId="{BC7BAD94-CC40-479C-AA0B-B9C03FBA779C}" srcId="{9BB4B0D6-CE3A-4076-9FF7-3DB2167ABA64}" destId="{3F210045-7CEC-436C-92C2-74CA9890CAF8}" srcOrd="1" destOrd="0" parTransId="{96C9F57C-F359-400E-A6F3-8F5F9B0E1CE5}" sibTransId="{C21FDB6F-BF56-4AB4-AB7D-34301160C163}"/>
    <dgm:cxn modelId="{4D3F6099-1A33-464D-8473-BC395649EE56}" type="presOf" srcId="{9BB4B0D6-CE3A-4076-9FF7-3DB2167ABA64}" destId="{D391B9E4-1BAD-4C2E-8F8E-705B03D8C42D}" srcOrd="0" destOrd="0" presId="urn:microsoft.com/office/officeart/2005/8/layout/vList5"/>
    <dgm:cxn modelId="{24D85D9D-EAA8-4FE4-B581-07A6112FB286}" type="presOf" srcId="{1DF23F28-7555-4055-AA0E-EC433095F966}" destId="{A00B1AB4-BF52-4B20-B94C-A551EA2ABCB0}" srcOrd="0" destOrd="0" presId="urn:microsoft.com/office/officeart/2005/8/layout/vList5"/>
    <dgm:cxn modelId="{B794F9A3-0737-4F1E-BA91-A8A5BF6B4F43}" srcId="{DCFB96CD-3B68-42E8-8C36-C321E120978F}" destId="{BA67C7A7-1CCC-4DB9-94CC-3100A5869C0E}" srcOrd="1" destOrd="0" parTransId="{2E0FBCF9-3070-4CCE-A2AB-94DED8A22582}" sibTransId="{E34A9910-3F9D-4749-9B67-25A785B1AE74}"/>
    <dgm:cxn modelId="{DC94E2A5-B979-4C41-B8CA-2DBC1107A802}" srcId="{851EFEA6-A409-4A10-97D6-9756A4C9A935}" destId="{D72704AF-124A-442A-B040-3A16675665E4}" srcOrd="1" destOrd="0" parTransId="{E90BAA6C-4CB0-42AF-9EF9-9B77D84B19D1}" sibTransId="{6EE39EC6-FAD1-4738-8E68-E5A7C7DA8801}"/>
    <dgm:cxn modelId="{ABAA23A8-E622-45BD-8B0E-5B9647B53878}" type="presOf" srcId="{D72704AF-124A-442A-B040-3A16675665E4}" destId="{B49602CB-C59D-4C19-BA18-A4B8381AC938}" srcOrd="0" destOrd="1" presId="urn:microsoft.com/office/officeart/2005/8/layout/vList5"/>
    <dgm:cxn modelId="{67AC13B4-A149-445B-B2D0-ADD2DC829014}" type="presOf" srcId="{98F09972-E2EC-4D88-8176-FCBC4E526D1D}" destId="{B49602CB-C59D-4C19-BA18-A4B8381AC938}" srcOrd="0" destOrd="0" presId="urn:microsoft.com/office/officeart/2005/8/layout/vList5"/>
    <dgm:cxn modelId="{25FAB2B4-A9F9-488C-9873-733BE44F5DC0}" type="presOf" srcId="{F8F8C0F6-11A7-477E-8F8A-ADEA8FCA2BFF}" destId="{F91173FA-E22F-46CF-8567-00E612C47140}" srcOrd="0" destOrd="0" presId="urn:microsoft.com/office/officeart/2005/8/layout/vList5"/>
    <dgm:cxn modelId="{C76940B6-2465-47A3-B303-C941D6B0930F}" srcId="{DCFB96CD-3B68-42E8-8C36-C321E120978F}" destId="{7235A6DA-954A-4198-B0A2-93BC3C084F3B}" srcOrd="0" destOrd="0" parTransId="{31C455F0-1A3B-442D-A2C0-6FBBD3FCB2A2}" sibTransId="{7D2B6B1F-6E3C-4B7A-9BF3-67270F66BB6E}"/>
    <dgm:cxn modelId="{BAEF51C0-8B24-42AC-9BCC-182D90B5E457}" type="presOf" srcId="{B9C6459D-9AAE-49AE-BDFE-30F63F128D10}" destId="{55CE25DC-CA82-418A-941B-DB56AB0563A3}" srcOrd="0" destOrd="1" presId="urn:microsoft.com/office/officeart/2005/8/layout/vList5"/>
    <dgm:cxn modelId="{E18CDBCB-A43A-4F56-8485-F7547425B81C}" type="presOf" srcId="{4CC880C5-77AE-41F7-AE03-4FAE6062A8B0}" destId="{4B8BF923-19D6-441E-ACC1-797471C0DD75}" srcOrd="0" destOrd="0" presId="urn:microsoft.com/office/officeart/2005/8/layout/vList5"/>
    <dgm:cxn modelId="{2E37AEDF-440B-40AC-AFF2-1865A4F75C21}" srcId="{9BB4B0D6-CE3A-4076-9FF7-3DB2167ABA64}" destId="{F8F8C0F6-11A7-477E-8F8A-ADEA8FCA2BFF}" srcOrd="3" destOrd="0" parTransId="{4D458B19-0853-4F88-B7EB-457238E0E7CF}" sibTransId="{6CFFDEFD-1534-471C-8FF7-C57004A4C435}"/>
    <dgm:cxn modelId="{BE1692E0-8EBC-4DD5-85B8-DDB66A343881}" type="presOf" srcId="{BA67C7A7-1CCC-4DB9-94CC-3100A5869C0E}" destId="{2A848ED2-52A6-4C45-ABE0-4B7FD0506FF9}" srcOrd="0" destOrd="1" presId="urn:microsoft.com/office/officeart/2005/8/layout/vList5"/>
    <dgm:cxn modelId="{C697B9E1-144B-47D1-8E93-D377BED39865}" type="presOf" srcId="{DCFB96CD-3B68-42E8-8C36-C321E120978F}" destId="{712CA38A-FF5F-439F-83B2-4A14A62BC874}" srcOrd="0" destOrd="0" presId="urn:microsoft.com/office/officeart/2005/8/layout/vList5"/>
    <dgm:cxn modelId="{0BE101E7-3FC6-4BF3-9596-D176A3A94BEB}" srcId="{9BB4B0D6-CE3A-4076-9FF7-3DB2167ABA64}" destId="{DCFB96CD-3B68-42E8-8C36-C321E120978F}" srcOrd="4" destOrd="0" parTransId="{A32DC67C-1C06-4E04-AD28-12EB176D45C4}" sibTransId="{856A7072-A53E-45DC-AE2E-3808C269FAD8}"/>
    <dgm:cxn modelId="{1B9ADBE7-CBF9-494C-B671-4F88A9B4A637}" type="presOf" srcId="{38E14062-AB60-48A5-8DA1-7D15133ECB80}" destId="{55CE25DC-CA82-418A-941B-DB56AB0563A3}" srcOrd="0" destOrd="0" presId="urn:microsoft.com/office/officeart/2005/8/layout/vList5"/>
    <dgm:cxn modelId="{DC998BF6-7D89-4982-97A3-72B4B88902E2}" srcId="{9BB4B0D6-CE3A-4076-9FF7-3DB2167ABA64}" destId="{1DF23F28-7555-4055-AA0E-EC433095F966}" srcOrd="2" destOrd="0" parTransId="{6C265C31-6259-49F5-9E95-EE57E66B9732}" sibTransId="{F5D33CB9-3F20-46C0-83B3-B313F7F29C51}"/>
    <dgm:cxn modelId="{0D21D926-679C-4CFF-A383-EA8ECDE6AE9B}" type="presParOf" srcId="{D391B9E4-1BAD-4C2E-8F8E-705B03D8C42D}" destId="{0024A69A-10E4-44C5-9879-F3BA72A3B1A5}" srcOrd="0" destOrd="0" presId="urn:microsoft.com/office/officeart/2005/8/layout/vList5"/>
    <dgm:cxn modelId="{2B799024-5E92-43E4-B2FB-4D8198D25670}" type="presParOf" srcId="{0024A69A-10E4-44C5-9879-F3BA72A3B1A5}" destId="{63D55716-BD8C-4DAF-B0E4-40E6F9748249}" srcOrd="0" destOrd="0" presId="urn:microsoft.com/office/officeart/2005/8/layout/vList5"/>
    <dgm:cxn modelId="{7B5CC3A7-D14B-4902-8F13-E67682B26253}" type="presParOf" srcId="{0024A69A-10E4-44C5-9879-F3BA72A3B1A5}" destId="{B49602CB-C59D-4C19-BA18-A4B8381AC938}" srcOrd="1" destOrd="0" presId="urn:microsoft.com/office/officeart/2005/8/layout/vList5"/>
    <dgm:cxn modelId="{28F0DDF8-F935-44EC-B71B-EF5D85051D83}" type="presParOf" srcId="{D391B9E4-1BAD-4C2E-8F8E-705B03D8C42D}" destId="{ECFB46DF-8890-4BBB-80B3-81B58A7F9E08}" srcOrd="1" destOrd="0" presId="urn:microsoft.com/office/officeart/2005/8/layout/vList5"/>
    <dgm:cxn modelId="{32D0153E-E21D-4149-BF18-FF47AEFA38B6}" type="presParOf" srcId="{D391B9E4-1BAD-4C2E-8F8E-705B03D8C42D}" destId="{470935F4-B444-4217-9887-4D59A93118F1}" srcOrd="2" destOrd="0" presId="urn:microsoft.com/office/officeart/2005/8/layout/vList5"/>
    <dgm:cxn modelId="{8ACA9FA2-08B5-4604-B87B-2F6EECBBCDA7}" type="presParOf" srcId="{470935F4-B444-4217-9887-4D59A93118F1}" destId="{6D78239F-C28B-4FF4-81F7-D07B084BF70C}" srcOrd="0" destOrd="0" presId="urn:microsoft.com/office/officeart/2005/8/layout/vList5"/>
    <dgm:cxn modelId="{01530F8D-C5AE-428E-A808-61BB849B9292}" type="presParOf" srcId="{470935F4-B444-4217-9887-4D59A93118F1}" destId="{55CE25DC-CA82-418A-941B-DB56AB0563A3}" srcOrd="1" destOrd="0" presId="urn:microsoft.com/office/officeart/2005/8/layout/vList5"/>
    <dgm:cxn modelId="{7AB7CEBF-987D-4EC7-B102-B4C364D6FD76}" type="presParOf" srcId="{D391B9E4-1BAD-4C2E-8F8E-705B03D8C42D}" destId="{51847436-7E71-46A4-8C45-403B2AA23629}" srcOrd="3" destOrd="0" presId="urn:microsoft.com/office/officeart/2005/8/layout/vList5"/>
    <dgm:cxn modelId="{C4D1360F-A4BB-45A0-96E2-8232FAD59EA6}" type="presParOf" srcId="{D391B9E4-1BAD-4C2E-8F8E-705B03D8C42D}" destId="{DECC4EBD-4A3B-4EE3-979F-6C28675C8F0D}" srcOrd="4" destOrd="0" presId="urn:microsoft.com/office/officeart/2005/8/layout/vList5"/>
    <dgm:cxn modelId="{9C91ED86-5198-450E-9146-E5F814BD6F5E}" type="presParOf" srcId="{DECC4EBD-4A3B-4EE3-979F-6C28675C8F0D}" destId="{A00B1AB4-BF52-4B20-B94C-A551EA2ABCB0}" srcOrd="0" destOrd="0" presId="urn:microsoft.com/office/officeart/2005/8/layout/vList5"/>
    <dgm:cxn modelId="{7E1F6A0E-96E4-4F5F-B27F-A9ED54109A25}" type="presParOf" srcId="{DECC4EBD-4A3B-4EE3-979F-6C28675C8F0D}" destId="{4B8BF923-19D6-441E-ACC1-797471C0DD75}" srcOrd="1" destOrd="0" presId="urn:microsoft.com/office/officeart/2005/8/layout/vList5"/>
    <dgm:cxn modelId="{F9015F38-A7F4-46D7-A8A7-FD5AD1ADD9AE}" type="presParOf" srcId="{D391B9E4-1BAD-4C2E-8F8E-705B03D8C42D}" destId="{212C5496-9DDE-4A10-97E5-ADBBF4BC2944}" srcOrd="5" destOrd="0" presId="urn:microsoft.com/office/officeart/2005/8/layout/vList5"/>
    <dgm:cxn modelId="{8519F4D5-EB36-49C5-BCC0-199AD242C6C3}" type="presParOf" srcId="{D391B9E4-1BAD-4C2E-8F8E-705B03D8C42D}" destId="{689F0C37-E5E8-412A-A7E6-2D6D7CD5C9F2}" srcOrd="6" destOrd="0" presId="urn:microsoft.com/office/officeart/2005/8/layout/vList5"/>
    <dgm:cxn modelId="{C75399FF-60FE-4B89-951F-DC6B256D1C95}" type="presParOf" srcId="{689F0C37-E5E8-412A-A7E6-2D6D7CD5C9F2}" destId="{F91173FA-E22F-46CF-8567-00E612C47140}" srcOrd="0" destOrd="0" presId="urn:microsoft.com/office/officeart/2005/8/layout/vList5"/>
    <dgm:cxn modelId="{6E642F32-41BF-413B-8EFD-FF2C1021905A}" type="presParOf" srcId="{689F0C37-E5E8-412A-A7E6-2D6D7CD5C9F2}" destId="{E7DBB2F9-3DE1-4445-A885-2B8AA3FF163C}" srcOrd="1" destOrd="0" presId="urn:microsoft.com/office/officeart/2005/8/layout/vList5"/>
    <dgm:cxn modelId="{9DFAF807-A994-4F5D-9544-B394E022677A}" type="presParOf" srcId="{D391B9E4-1BAD-4C2E-8F8E-705B03D8C42D}" destId="{1FE53473-DEBC-42F5-8287-E97A726F7498}" srcOrd="7" destOrd="0" presId="urn:microsoft.com/office/officeart/2005/8/layout/vList5"/>
    <dgm:cxn modelId="{61578152-08A0-4273-8667-5A65D0F90526}" type="presParOf" srcId="{D391B9E4-1BAD-4C2E-8F8E-705B03D8C42D}" destId="{8D566525-5F8E-418E-8CFF-AD0DF3E8D179}" srcOrd="8" destOrd="0" presId="urn:microsoft.com/office/officeart/2005/8/layout/vList5"/>
    <dgm:cxn modelId="{044CD835-583D-4A7D-B31C-F8E8B1BBA226}" type="presParOf" srcId="{8D566525-5F8E-418E-8CFF-AD0DF3E8D179}" destId="{712CA38A-FF5F-439F-83B2-4A14A62BC874}" srcOrd="0" destOrd="0" presId="urn:microsoft.com/office/officeart/2005/8/layout/vList5"/>
    <dgm:cxn modelId="{7D40AD35-6E58-4A75-B6A0-8954783F6807}" type="presParOf" srcId="{8D566525-5F8E-418E-8CFF-AD0DF3E8D179}" destId="{2A848ED2-52A6-4C45-ABE0-4B7FD0506FF9}"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602CB-C59D-4C19-BA18-A4B8381AC938}">
      <dsp:nvSpPr>
        <dsp:cNvPr id="0" name=""/>
        <dsp:cNvSpPr/>
      </dsp:nvSpPr>
      <dsp:spPr>
        <a:xfrm rot="5400000">
          <a:off x="5981733" y="-2371875"/>
          <a:ext cx="1664374" cy="641310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MT"/>
            </a:rPr>
            <a:t>Primary extinctions (pollinator removal) were simulated based on species abundance, measuring secondary extinctions (plants dependent on extinct pollinators). </a:t>
          </a:r>
        </a:p>
        <a:p>
          <a:pPr marL="228600" lvl="1" indent="-228600" algn="l" defTabSz="889000">
            <a:lnSpc>
              <a:spcPct val="90000"/>
            </a:lnSpc>
            <a:spcBef>
              <a:spcPct val="0"/>
            </a:spcBef>
            <a:spcAft>
              <a:spcPct val="15000"/>
            </a:spcAft>
            <a:buChar char="•"/>
          </a:pPr>
          <a:r>
            <a:rPr lang="en-US" sz="2000" kern="1200" dirty="0">
              <a:latin typeface="ArialMT"/>
            </a:rPr>
            <a:t>Calculated robustness as the area under the extinction curve.</a:t>
          </a:r>
        </a:p>
      </dsp:txBody>
      <dsp:txXfrm rot="-5400000">
        <a:off x="3607369" y="83737"/>
        <a:ext cx="6331854" cy="1501878"/>
      </dsp:txXfrm>
    </dsp:sp>
    <dsp:sp modelId="{63D55716-BD8C-4DAF-B0E4-40E6F9748249}">
      <dsp:nvSpPr>
        <dsp:cNvPr id="0" name=""/>
        <dsp:cNvSpPr/>
      </dsp:nvSpPr>
      <dsp:spPr>
        <a:xfrm>
          <a:off x="0" y="4129"/>
          <a:ext cx="3607369" cy="166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b="1" kern="1200" dirty="0">
              <a:latin typeface="ArialMT"/>
            </a:rPr>
            <a:t>Network Robustness Simulation</a:t>
          </a:r>
          <a:endParaRPr lang="en-US" sz="3400" kern="1200" dirty="0">
            <a:latin typeface="ArialMT"/>
          </a:endParaRPr>
        </a:p>
      </dsp:txBody>
      <dsp:txXfrm>
        <a:off x="81088" y="85217"/>
        <a:ext cx="3445193" cy="1498915"/>
      </dsp:txXfrm>
    </dsp:sp>
    <dsp:sp modelId="{55CE25DC-CA82-418A-941B-DB56AB0563A3}">
      <dsp:nvSpPr>
        <dsp:cNvPr id="0" name=""/>
        <dsp:cNvSpPr/>
      </dsp:nvSpPr>
      <dsp:spPr>
        <a:xfrm rot="5400000">
          <a:off x="6162812" y="-632359"/>
          <a:ext cx="1328873" cy="642564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MT"/>
            </a:rPr>
            <a:t>Downloaded summer precipitation data from PRISM.</a:t>
          </a:r>
        </a:p>
        <a:p>
          <a:pPr marL="228600" lvl="1" indent="-228600" algn="l" defTabSz="889000">
            <a:lnSpc>
              <a:spcPct val="90000"/>
            </a:lnSpc>
            <a:spcBef>
              <a:spcPct val="0"/>
            </a:spcBef>
            <a:spcAft>
              <a:spcPct val="15000"/>
            </a:spcAft>
            <a:buChar char="•"/>
          </a:pPr>
          <a:r>
            <a:rPr lang="en-US" sz="2000" kern="1200" dirty="0">
              <a:latin typeface="ArialMT"/>
            </a:rPr>
            <a:t>Precipitation rasters were summed across June–September for each year to generate annual summer precipitation totals. </a:t>
          </a:r>
        </a:p>
      </dsp:txBody>
      <dsp:txXfrm rot="-5400000">
        <a:off x="3614426" y="1980897"/>
        <a:ext cx="6360776" cy="1199133"/>
      </dsp:txXfrm>
    </dsp:sp>
    <dsp:sp modelId="{6D78239F-C28B-4FF4-81F7-D07B084BF70C}">
      <dsp:nvSpPr>
        <dsp:cNvPr id="0" name=""/>
        <dsp:cNvSpPr/>
      </dsp:nvSpPr>
      <dsp:spPr>
        <a:xfrm>
          <a:off x="0" y="1749917"/>
          <a:ext cx="3614425" cy="166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b="1" kern="1200" dirty="0">
              <a:latin typeface="ArialMT"/>
            </a:rPr>
            <a:t>Environmental Data Acquisition</a:t>
          </a:r>
          <a:endParaRPr lang="en-US" sz="3400" kern="1200" dirty="0">
            <a:latin typeface="ArialMT"/>
          </a:endParaRPr>
        </a:p>
      </dsp:txBody>
      <dsp:txXfrm>
        <a:off x="81088" y="1831005"/>
        <a:ext cx="3452249" cy="1498915"/>
      </dsp:txXfrm>
    </dsp:sp>
    <dsp:sp modelId="{4B8BF923-19D6-441E-ACC1-797471C0DD75}">
      <dsp:nvSpPr>
        <dsp:cNvPr id="0" name=""/>
        <dsp:cNvSpPr/>
      </dsp:nvSpPr>
      <dsp:spPr>
        <a:xfrm rot="5400000">
          <a:off x="6162812" y="1111786"/>
          <a:ext cx="1328873" cy="642564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MT"/>
            </a:rPr>
            <a:t>Imported site shapefiles, projected them to match precipitation raster coordinate systems, and extracted precipitation data at each study site for the respective years. </a:t>
          </a:r>
        </a:p>
      </dsp:txBody>
      <dsp:txXfrm rot="-5400000">
        <a:off x="3614426" y="3725042"/>
        <a:ext cx="6360776" cy="1199133"/>
      </dsp:txXfrm>
    </dsp:sp>
    <dsp:sp modelId="{A00B1AB4-BF52-4B20-B94C-A551EA2ABCB0}">
      <dsp:nvSpPr>
        <dsp:cNvPr id="0" name=""/>
        <dsp:cNvSpPr/>
      </dsp:nvSpPr>
      <dsp:spPr>
        <a:xfrm>
          <a:off x="0" y="3494063"/>
          <a:ext cx="3614425" cy="166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b="1" kern="1200" dirty="0">
              <a:latin typeface="ArialMT"/>
            </a:rPr>
            <a:t>Spatial Analysis and Data Extraction</a:t>
          </a:r>
          <a:endParaRPr lang="en-US" sz="3400" kern="1200" dirty="0">
            <a:latin typeface="ArialMT"/>
          </a:endParaRPr>
        </a:p>
      </dsp:txBody>
      <dsp:txXfrm>
        <a:off x="81088" y="3575151"/>
        <a:ext cx="3452249" cy="1498915"/>
      </dsp:txXfrm>
    </dsp:sp>
    <dsp:sp modelId="{E7DBB2F9-3DE1-4445-A885-2B8AA3FF163C}">
      <dsp:nvSpPr>
        <dsp:cNvPr id="0" name=""/>
        <dsp:cNvSpPr/>
      </dsp:nvSpPr>
      <dsp:spPr>
        <a:xfrm rot="5400000">
          <a:off x="6162812" y="2855932"/>
          <a:ext cx="1328873" cy="642564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MT"/>
            </a:rPr>
            <a:t>Aligned precipitation data with robustness results, offsetting precipitation year by +1 to reflect the lag effect of precipitation on pollination networks. </a:t>
          </a:r>
        </a:p>
      </dsp:txBody>
      <dsp:txXfrm rot="-5400000">
        <a:off x="3614426" y="5469188"/>
        <a:ext cx="6360776" cy="1199133"/>
      </dsp:txXfrm>
    </dsp:sp>
    <dsp:sp modelId="{F91173FA-E22F-46CF-8567-00E612C47140}">
      <dsp:nvSpPr>
        <dsp:cNvPr id="0" name=""/>
        <dsp:cNvSpPr/>
      </dsp:nvSpPr>
      <dsp:spPr>
        <a:xfrm>
          <a:off x="0" y="5238209"/>
          <a:ext cx="3614425" cy="166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b="1" kern="1200" dirty="0">
              <a:latin typeface="ArialMT"/>
            </a:rPr>
            <a:t>Data Integration</a:t>
          </a:r>
          <a:endParaRPr lang="en-US" sz="3400" kern="1200" dirty="0">
            <a:latin typeface="ArialMT"/>
          </a:endParaRPr>
        </a:p>
      </dsp:txBody>
      <dsp:txXfrm>
        <a:off x="81088" y="5319297"/>
        <a:ext cx="3452249" cy="1498915"/>
      </dsp:txXfrm>
    </dsp:sp>
    <dsp:sp modelId="{2A848ED2-52A6-4C45-ABE0-4B7FD0506FF9}">
      <dsp:nvSpPr>
        <dsp:cNvPr id="0" name=""/>
        <dsp:cNvSpPr/>
      </dsp:nvSpPr>
      <dsp:spPr>
        <a:xfrm rot="5400000">
          <a:off x="5665578" y="4927674"/>
          <a:ext cx="2310007" cy="641937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MT"/>
            </a:rPr>
            <a:t>Fit a linear mixed-effects model to evaluate the effect of mean precipitation and year on network robustness, accounting for random effects of sites. </a:t>
          </a:r>
        </a:p>
        <a:p>
          <a:pPr marL="228600" lvl="1" indent="-228600" algn="l" defTabSz="889000">
            <a:lnSpc>
              <a:spcPct val="90000"/>
            </a:lnSpc>
            <a:spcBef>
              <a:spcPct val="0"/>
            </a:spcBef>
            <a:spcAft>
              <a:spcPct val="15000"/>
            </a:spcAft>
            <a:buChar char="•"/>
          </a:pPr>
          <a:r>
            <a:rPr lang="en-US" sz="2000" kern="1200" dirty="0">
              <a:latin typeface="ArialMT"/>
            </a:rPr>
            <a:t>Visualized relationships between robustness, precipitation, and site-specific patterns, highlighting trends and site-level variance. </a:t>
          </a:r>
        </a:p>
      </dsp:txBody>
      <dsp:txXfrm rot="-5400000">
        <a:off x="3610897" y="7095121"/>
        <a:ext cx="6306606" cy="2084477"/>
      </dsp:txXfrm>
    </dsp:sp>
    <dsp:sp modelId="{712CA38A-FF5F-439F-83B2-4A14A62BC874}">
      <dsp:nvSpPr>
        <dsp:cNvPr id="0" name=""/>
        <dsp:cNvSpPr/>
      </dsp:nvSpPr>
      <dsp:spPr>
        <a:xfrm>
          <a:off x="0" y="7306813"/>
          <a:ext cx="3610896" cy="166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b="1" kern="1200" dirty="0">
              <a:latin typeface="ArialMT"/>
            </a:rPr>
            <a:t>Statistical Analysis and Visualization</a:t>
          </a:r>
          <a:endParaRPr lang="en-US" sz="3400" kern="1200" dirty="0">
            <a:latin typeface="ArialMT"/>
          </a:endParaRPr>
        </a:p>
      </dsp:txBody>
      <dsp:txXfrm>
        <a:off x="81088" y="7387901"/>
        <a:ext cx="3448720" cy="149891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12/05/24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389120" rtl="0" eaLnBrk="1" latinLnBrk="0" hangingPunct="1">
      <a:defRPr sz="5760" kern="1200">
        <a:solidFill>
          <a:schemeClr val="tx1"/>
        </a:solidFill>
        <a:latin typeface="+mn-lt"/>
        <a:ea typeface="+mn-ea"/>
        <a:cs typeface="+mn-cs"/>
      </a:defRPr>
    </a:lvl1pPr>
    <a:lvl2pPr marL="2194560" algn="l" defTabSz="4389120" rtl="0" eaLnBrk="1" latinLnBrk="0" hangingPunct="1">
      <a:defRPr sz="5760" kern="1200">
        <a:solidFill>
          <a:schemeClr val="tx1"/>
        </a:solidFill>
        <a:latin typeface="+mn-lt"/>
        <a:ea typeface="+mn-ea"/>
        <a:cs typeface="+mn-cs"/>
      </a:defRPr>
    </a:lvl2pPr>
    <a:lvl3pPr marL="4389120" algn="l" defTabSz="4389120" rtl="0" eaLnBrk="1" latinLnBrk="0" hangingPunct="1">
      <a:defRPr sz="5760" kern="1200">
        <a:solidFill>
          <a:schemeClr val="tx1"/>
        </a:solidFill>
        <a:latin typeface="+mn-lt"/>
        <a:ea typeface="+mn-ea"/>
        <a:cs typeface="+mn-cs"/>
      </a:defRPr>
    </a:lvl3pPr>
    <a:lvl4pPr marL="6583680" algn="l" defTabSz="4389120" rtl="0" eaLnBrk="1" latinLnBrk="0" hangingPunct="1">
      <a:defRPr sz="5760" kern="1200">
        <a:solidFill>
          <a:schemeClr val="tx1"/>
        </a:solidFill>
        <a:latin typeface="+mn-lt"/>
        <a:ea typeface="+mn-ea"/>
        <a:cs typeface="+mn-cs"/>
      </a:defRPr>
    </a:lvl4pPr>
    <a:lvl5pPr marL="8778240" algn="l" defTabSz="4389120" rtl="0" eaLnBrk="1" latinLnBrk="0" hangingPunct="1">
      <a:defRPr sz="5760" kern="1200">
        <a:solidFill>
          <a:schemeClr val="tx1"/>
        </a:solidFill>
        <a:latin typeface="+mn-lt"/>
        <a:ea typeface="+mn-ea"/>
        <a:cs typeface="+mn-cs"/>
      </a:defRPr>
    </a:lvl5pPr>
    <a:lvl6pPr marL="10972800" algn="l" defTabSz="4389120" rtl="0" eaLnBrk="1" latinLnBrk="0" hangingPunct="1">
      <a:defRPr sz="5760" kern="1200">
        <a:solidFill>
          <a:schemeClr val="tx1"/>
        </a:solidFill>
        <a:latin typeface="+mn-lt"/>
        <a:ea typeface="+mn-ea"/>
        <a:cs typeface="+mn-cs"/>
      </a:defRPr>
    </a:lvl6pPr>
    <a:lvl7pPr marL="13167360" algn="l" defTabSz="4389120" rtl="0" eaLnBrk="1" latinLnBrk="0" hangingPunct="1">
      <a:defRPr sz="5760" kern="1200">
        <a:solidFill>
          <a:schemeClr val="tx1"/>
        </a:solidFill>
        <a:latin typeface="+mn-lt"/>
        <a:ea typeface="+mn-ea"/>
        <a:cs typeface="+mn-cs"/>
      </a:defRPr>
    </a:lvl7pPr>
    <a:lvl8pPr marL="15361920" algn="l" defTabSz="4389120" rtl="0" eaLnBrk="1" latinLnBrk="0" hangingPunct="1">
      <a:defRPr sz="5760" kern="1200">
        <a:solidFill>
          <a:schemeClr val="tx1"/>
        </a:solidFill>
        <a:latin typeface="+mn-lt"/>
        <a:ea typeface="+mn-ea"/>
        <a:cs typeface="+mn-cs"/>
      </a:defRPr>
    </a:lvl8pPr>
    <a:lvl9pPr marL="17556480" algn="l" defTabSz="4389120" rtl="0" eaLnBrk="1" latinLnBrk="0" hangingPunct="1">
      <a:defRPr sz="5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F811066-0135-4CAA-8AD4-89A97190AC00}" type="slidenum">
              <a:rPr lang="en-US" smtClean="0"/>
              <a:t>1</a:t>
            </a:fld>
            <a:endParaRPr lang="en-US"/>
          </a:p>
        </p:txBody>
      </p:sp>
    </p:spTree>
    <p:extLst>
      <p:ext uri="{BB962C8B-B14F-4D97-AF65-F5344CB8AC3E}">
        <p14:creationId xmlns:p14="http://schemas.microsoft.com/office/powerpoint/2010/main" val="159267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1920240" indent="0" algn="ctr">
              <a:buNone/>
              <a:defRPr>
                <a:solidFill>
                  <a:schemeClr val="tx1">
                    <a:tint val="75000"/>
                  </a:schemeClr>
                </a:solidFill>
              </a:defRPr>
            </a:lvl2pPr>
            <a:lvl3pPr marL="3840480" indent="0" algn="ctr">
              <a:buNone/>
              <a:defRPr>
                <a:solidFill>
                  <a:schemeClr val="tx1">
                    <a:tint val="75000"/>
                  </a:schemeClr>
                </a:solidFill>
              </a:defRPr>
            </a:lvl3pPr>
            <a:lvl4pPr marL="5760720" indent="0" algn="ctr">
              <a:buNone/>
              <a:defRPr>
                <a:solidFill>
                  <a:schemeClr val="tx1">
                    <a:tint val="75000"/>
                  </a:schemeClr>
                </a:solidFill>
              </a:defRPr>
            </a:lvl4pPr>
            <a:lvl5pPr marL="7680960" indent="0" algn="ctr">
              <a:buNone/>
              <a:defRPr>
                <a:solidFill>
                  <a:schemeClr val="tx1">
                    <a:tint val="75000"/>
                  </a:schemeClr>
                </a:solidFill>
              </a:defRPr>
            </a:lvl5pPr>
            <a:lvl6pPr marL="9601200" indent="0" algn="ctr">
              <a:buNone/>
              <a:defRPr>
                <a:solidFill>
                  <a:schemeClr val="tx1">
                    <a:tint val="75000"/>
                  </a:schemeClr>
                </a:solidFill>
              </a:defRPr>
            </a:lvl6pPr>
            <a:lvl7pPr marL="11521440" indent="0" algn="ctr">
              <a:buNone/>
              <a:defRPr>
                <a:solidFill>
                  <a:schemeClr val="tx1">
                    <a:tint val="75000"/>
                  </a:schemeClr>
                </a:solidFill>
              </a:defRPr>
            </a:lvl7pPr>
            <a:lvl8pPr marL="13441680" indent="0" algn="ctr">
              <a:buNone/>
              <a:defRPr>
                <a:solidFill>
                  <a:schemeClr val="tx1">
                    <a:tint val="75000"/>
                  </a:schemeClr>
                </a:solidFill>
              </a:defRPr>
            </a:lvl8pPr>
            <a:lvl9pPr marL="153619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02BAB4-8B8D-41DD-85C7-81A0CA962007}" type="datetimeFigureOut">
              <a:rPr lang="en-US" smtClean="0"/>
              <a:t>12/05/24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12/05/24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3480" y="1318265"/>
            <a:ext cx="864108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20240" y="1318265"/>
            <a:ext cx="2528316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12/05/24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12/05/24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4" y="21153122"/>
            <a:ext cx="32644080" cy="6537960"/>
          </a:xfrm>
        </p:spPr>
        <p:txBody>
          <a:bodyPr anchor="t"/>
          <a:lstStyle>
            <a:lvl1pPr algn="l">
              <a:defRPr sz="16800" b="1" cap="all"/>
            </a:lvl1pPr>
          </a:lstStyle>
          <a:p>
            <a:r>
              <a:rPr lang="en-US"/>
              <a:t>Click to edit Master title style</a:t>
            </a:r>
          </a:p>
        </p:txBody>
      </p:sp>
      <p:sp>
        <p:nvSpPr>
          <p:cNvPr id="3" name="Text Placeholder 2"/>
          <p:cNvSpPr>
            <a:spLocks noGrp="1"/>
          </p:cNvSpPr>
          <p:nvPr>
            <p:ph type="body" idx="1"/>
          </p:nvPr>
        </p:nvSpPr>
        <p:spPr>
          <a:xfrm>
            <a:off x="3033714" y="13952225"/>
            <a:ext cx="32644080" cy="7200898"/>
          </a:xfrm>
        </p:spPr>
        <p:txBody>
          <a:bodyPr anchor="b"/>
          <a:lstStyle>
            <a:lvl1pPr marL="0" indent="0">
              <a:buNone/>
              <a:defRPr sz="8400">
                <a:solidFill>
                  <a:schemeClr val="tx1">
                    <a:tint val="75000"/>
                  </a:schemeClr>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2BAB4-8B8D-41DD-85C7-81A0CA962007}" type="datetimeFigureOut">
              <a:rPr lang="en-US" smtClean="0"/>
              <a:t>12/05/24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7680963"/>
            <a:ext cx="16962120" cy="21724622"/>
          </a:xfrm>
        </p:spPr>
        <p:txBody>
          <a:bodyPr/>
          <a:lstStyle>
            <a:lvl1pPr>
              <a:defRPr sz="11760"/>
            </a:lvl1pPr>
            <a:lvl2pPr>
              <a:defRPr sz="10080"/>
            </a:lvl2pPr>
            <a:lvl3pPr>
              <a:defRPr sz="8400"/>
            </a:lvl3pPr>
            <a:lvl4pPr>
              <a:defRPr sz="7560"/>
            </a:lvl4pPr>
            <a:lvl5pPr>
              <a:defRPr sz="7560"/>
            </a:lvl5pPr>
            <a:lvl6pPr>
              <a:defRPr sz="7560"/>
            </a:lvl6pPr>
            <a:lvl7pPr>
              <a:defRPr sz="7560"/>
            </a:lvl7pPr>
            <a:lvl8pPr>
              <a:defRPr sz="7560"/>
            </a:lvl8pPr>
            <a:lvl9pPr>
              <a:defRPr sz="7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522440" y="7680963"/>
            <a:ext cx="16962120" cy="21724622"/>
          </a:xfrm>
        </p:spPr>
        <p:txBody>
          <a:bodyPr/>
          <a:lstStyle>
            <a:lvl1pPr>
              <a:defRPr sz="11760"/>
            </a:lvl1pPr>
            <a:lvl2pPr>
              <a:defRPr sz="10080"/>
            </a:lvl2pPr>
            <a:lvl3pPr>
              <a:defRPr sz="8400"/>
            </a:lvl3pPr>
            <a:lvl4pPr>
              <a:defRPr sz="7560"/>
            </a:lvl4pPr>
            <a:lvl5pPr>
              <a:defRPr sz="7560"/>
            </a:lvl5pPr>
            <a:lvl6pPr>
              <a:defRPr sz="7560"/>
            </a:lvl6pPr>
            <a:lvl7pPr>
              <a:defRPr sz="7560"/>
            </a:lvl7pPr>
            <a:lvl8pPr>
              <a:defRPr sz="7560"/>
            </a:lvl8pPr>
            <a:lvl9pPr>
              <a:defRPr sz="7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02BAB4-8B8D-41DD-85C7-81A0CA962007}" type="datetimeFigureOut">
              <a:rPr lang="en-US" smtClean="0"/>
              <a:t>12/05/24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89" cy="307085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1920240" y="10439400"/>
            <a:ext cx="16968789" cy="18966182"/>
          </a:xfrm>
        </p:spPr>
        <p:txBody>
          <a:bodyPr/>
          <a:lstStyle>
            <a:lvl1pPr>
              <a:defRPr sz="10080"/>
            </a:lvl1pPr>
            <a:lvl2pPr>
              <a:defRPr sz="8400"/>
            </a:lvl2pPr>
            <a:lvl3pPr>
              <a:defRPr sz="7560"/>
            </a:lvl3pPr>
            <a:lvl4pPr>
              <a:defRPr sz="6720"/>
            </a:lvl4pPr>
            <a:lvl5pPr>
              <a:defRPr sz="6720"/>
            </a:lvl5pPr>
            <a:lvl6pPr>
              <a:defRPr sz="6720"/>
            </a:lvl6pPr>
            <a:lvl7pPr>
              <a:defRPr sz="6720"/>
            </a:lvl7pPr>
            <a:lvl8pPr>
              <a:defRPr sz="6720"/>
            </a:lvl8pPr>
            <a:lvl9pPr>
              <a:defRPr sz="6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080"/>
            </a:lvl1pPr>
            <a:lvl2pPr>
              <a:defRPr sz="8400"/>
            </a:lvl2pPr>
            <a:lvl3pPr>
              <a:defRPr sz="7560"/>
            </a:lvl3pPr>
            <a:lvl4pPr>
              <a:defRPr sz="6720"/>
            </a:lvl4pPr>
            <a:lvl5pPr>
              <a:defRPr sz="6720"/>
            </a:lvl5pPr>
            <a:lvl6pPr>
              <a:defRPr sz="6720"/>
            </a:lvl6pPr>
            <a:lvl7pPr>
              <a:defRPr sz="6720"/>
            </a:lvl7pPr>
            <a:lvl8pPr>
              <a:defRPr sz="6720"/>
            </a:lvl8pPr>
            <a:lvl9pPr>
              <a:defRPr sz="6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02BAB4-8B8D-41DD-85C7-81A0CA962007}" type="datetimeFigureOut">
              <a:rPr lang="en-US" smtClean="0"/>
              <a:t>12/05/24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2BAB4-8B8D-41DD-85C7-81A0CA962007}" type="datetimeFigureOut">
              <a:rPr lang="en-US" smtClean="0"/>
              <a:t>12/05/24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2BAB4-8B8D-41DD-85C7-81A0CA962007}" type="datetimeFigureOut">
              <a:rPr lang="en-US" smtClean="0"/>
              <a:t>12/05/24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310640"/>
            <a:ext cx="12634914" cy="5577840"/>
          </a:xfrm>
        </p:spPr>
        <p:txBody>
          <a:bodyPr anchor="b"/>
          <a:lstStyle>
            <a:lvl1pPr algn="l">
              <a:defRPr sz="84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3" y="6888483"/>
            <a:ext cx="12634914" cy="22517102"/>
          </a:xfrm>
        </p:spPr>
        <p:txBody>
          <a:bodyPr/>
          <a:lstStyle>
            <a:lvl1pPr marL="0" indent="0">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Click to edit Master text styles</a:t>
            </a:r>
          </a:p>
        </p:txBody>
      </p:sp>
      <p:sp>
        <p:nvSpPr>
          <p:cNvPr id="5" name="Date Placeholder 4"/>
          <p:cNvSpPr>
            <a:spLocks noGrp="1"/>
          </p:cNvSpPr>
          <p:nvPr>
            <p:ph type="dt" sz="half" idx="10"/>
          </p:nvPr>
        </p:nvSpPr>
        <p:spPr/>
        <p:txBody>
          <a:bodyPr/>
          <a:lstStyle/>
          <a:p>
            <a:fld id="{8102BAB4-8B8D-41DD-85C7-81A0CA962007}" type="datetimeFigureOut">
              <a:rPr lang="en-US" smtClean="0"/>
              <a:t>12/05/24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3042880"/>
            <a:ext cx="23042880" cy="2720342"/>
          </a:xfrm>
        </p:spPr>
        <p:txBody>
          <a:bodyPr anchor="b"/>
          <a:lstStyle>
            <a:lvl1pPr algn="l">
              <a:defRPr sz="8400" b="1"/>
            </a:lvl1pPr>
          </a:lstStyle>
          <a:p>
            <a:r>
              <a:rPr lang="en-US"/>
              <a:t>Click to edit Master title style</a:t>
            </a:r>
          </a:p>
        </p:txBody>
      </p:sp>
      <p:sp>
        <p:nvSpPr>
          <p:cNvPr id="3" name="Picture Placeholder 2"/>
          <p:cNvSpPr>
            <a:spLocks noGrp="1"/>
          </p:cNvSpPr>
          <p:nvPr>
            <p:ph type="pic" idx="1"/>
          </p:nvPr>
        </p:nvSpPr>
        <p:spPr>
          <a:xfrm>
            <a:off x="7527609" y="2941320"/>
            <a:ext cx="23042880" cy="19751040"/>
          </a:xfrm>
        </p:spPr>
        <p:txBody>
          <a:bodyPr/>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endParaRPr lang="en-US"/>
          </a:p>
        </p:txBody>
      </p:sp>
      <p:sp>
        <p:nvSpPr>
          <p:cNvPr id="4" name="Text Placeholder 3"/>
          <p:cNvSpPr>
            <a:spLocks noGrp="1"/>
          </p:cNvSpPr>
          <p:nvPr>
            <p:ph type="body" sz="half" idx="2"/>
          </p:nvPr>
        </p:nvSpPr>
        <p:spPr>
          <a:xfrm>
            <a:off x="7527609" y="25763222"/>
            <a:ext cx="23042880" cy="3863338"/>
          </a:xfrm>
        </p:spPr>
        <p:txBody>
          <a:bodyPr/>
          <a:lstStyle>
            <a:lvl1pPr marL="0" indent="0">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Click to edit Master text styles</a:t>
            </a:r>
          </a:p>
        </p:txBody>
      </p:sp>
      <p:sp>
        <p:nvSpPr>
          <p:cNvPr id="5" name="Date Placeholder 4"/>
          <p:cNvSpPr>
            <a:spLocks noGrp="1"/>
          </p:cNvSpPr>
          <p:nvPr>
            <p:ph type="dt" sz="half" idx="10"/>
          </p:nvPr>
        </p:nvSpPr>
        <p:spPr/>
        <p:txBody>
          <a:bodyPr/>
          <a:lstStyle/>
          <a:p>
            <a:fld id="{8102BAB4-8B8D-41DD-85C7-81A0CA962007}" type="datetimeFigureOut">
              <a:rPr lang="en-US" smtClean="0"/>
              <a:t>12/05/24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8102BAB4-8B8D-41DD-85C7-81A0CA962007}" type="datetimeFigureOut">
              <a:rPr lang="en-US" smtClean="0"/>
              <a:t>12/05/24</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B044824F-EBE0-443F-8A8F-F64816AF04D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eaLnBrk="1" latinLnBrk="0" hangingPunct="1">
        <a:spcBef>
          <a:spcPct val="0"/>
        </a:spcBef>
        <a:buNone/>
        <a:defRPr sz="2112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36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4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2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6.jpeg"/><Relationship Id="rId1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diagramLayout" Target="../diagrams/layout1.xml"/><Relationship Id="rId12" Type="http://schemas.openxmlformats.org/officeDocument/2006/relationships/image" Target="../media/image5.jpeg"/><Relationship Id="rId17" Type="http://schemas.openxmlformats.org/officeDocument/2006/relationships/image" Target="../media/image10.jpe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image" Target="../media/image3.emf"/><Relationship Id="rId15" Type="http://schemas.openxmlformats.org/officeDocument/2006/relationships/image" Target="../media/image8.png"/><Relationship Id="rId10" Type="http://schemas.microsoft.com/office/2007/relationships/diagramDrawing" Target="../diagrams/drawing1.xml"/><Relationship Id="rId19" Type="http://schemas.openxmlformats.org/officeDocument/2006/relationships/image" Target="../media/image12.jpg"/><Relationship Id="rId4" Type="http://schemas.openxmlformats.org/officeDocument/2006/relationships/image" Target="../media/image2.jpg"/><Relationship Id="rId9" Type="http://schemas.openxmlformats.org/officeDocument/2006/relationships/diagramColors" Target="../diagrams/colors1.xml"/><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reen laser vectors on black background">
            <a:extLst>
              <a:ext uri="{FF2B5EF4-FFF2-40B4-BE49-F238E27FC236}">
                <a16:creationId xmlns:a16="http://schemas.microsoft.com/office/drawing/2014/main" id="{79BC50AF-CFDD-F7EC-5BE9-E31F026A3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05" y="2721886"/>
            <a:ext cx="36737924" cy="341859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0CB5A8CA-2EB8-4EB5-9B19-71726DAC6747}"/>
              </a:ext>
            </a:extLst>
          </p:cNvPr>
          <p:cNvSpPr/>
          <p:nvPr/>
        </p:nvSpPr>
        <p:spPr>
          <a:xfrm>
            <a:off x="27311054" y="26366766"/>
            <a:ext cx="10394395" cy="35128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a:p>
        </p:txBody>
      </p:sp>
      <p:sp>
        <p:nvSpPr>
          <p:cNvPr id="58" name="TextBox 57">
            <a:extLst>
              <a:ext uri="{FF2B5EF4-FFF2-40B4-BE49-F238E27FC236}">
                <a16:creationId xmlns:a16="http://schemas.microsoft.com/office/drawing/2014/main" id="{A2138FA9-26F0-45C3-BDCD-A3F2C8FABD35}"/>
              </a:ext>
            </a:extLst>
          </p:cNvPr>
          <p:cNvSpPr txBox="1"/>
          <p:nvPr/>
        </p:nvSpPr>
        <p:spPr>
          <a:xfrm>
            <a:off x="29273124" y="26100077"/>
            <a:ext cx="6533257" cy="819455"/>
          </a:xfrm>
          <a:prstGeom prst="rect">
            <a:avLst/>
          </a:prstGeom>
          <a:solidFill>
            <a:schemeClr val="bg1"/>
          </a:solidFill>
        </p:spPr>
        <p:txBody>
          <a:bodyPr wrap="square" rtlCol="0">
            <a:spAutoFit/>
          </a:bodyPr>
          <a:lstStyle/>
          <a:p>
            <a:pPr algn="ctr"/>
            <a:r>
              <a:rPr lang="en-US" sz="4725" dirty="0">
                <a:latin typeface="Bangla MN" charset="0"/>
                <a:ea typeface="Bangla MN" charset="0"/>
                <a:cs typeface="Bangla MN" charset="0"/>
              </a:rPr>
              <a:t>Acknowledgments</a:t>
            </a:r>
          </a:p>
        </p:txBody>
      </p:sp>
      <p:sp>
        <p:nvSpPr>
          <p:cNvPr id="2" name="Rectangle 1"/>
          <p:cNvSpPr/>
          <p:nvPr/>
        </p:nvSpPr>
        <p:spPr>
          <a:xfrm>
            <a:off x="314325" y="2390775"/>
            <a:ext cx="37776151" cy="28070175"/>
          </a:xfrm>
          <a:prstGeom prst="rect">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a:solidFill>
                <a:schemeClr val="tx1"/>
              </a:solidFill>
            </a:endParaRPr>
          </a:p>
        </p:txBody>
      </p:sp>
      <p:sp>
        <p:nvSpPr>
          <p:cNvPr id="5" name="Snip Diagonal Corner Rectangle 4"/>
          <p:cNvSpPr/>
          <p:nvPr/>
        </p:nvSpPr>
        <p:spPr>
          <a:xfrm>
            <a:off x="11658600" y="2724149"/>
            <a:ext cx="15683955" cy="3404754"/>
          </a:xfrm>
          <a:prstGeom prst="rect">
            <a:avLst/>
          </a:prstGeom>
          <a:solidFill>
            <a:schemeClr val="bg1">
              <a:lumMod val="75000"/>
              <a:alpha val="71373"/>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a:p>
        </p:txBody>
      </p:sp>
      <p:grpSp>
        <p:nvGrpSpPr>
          <p:cNvPr id="39" name="Group 38"/>
          <p:cNvGrpSpPr/>
          <p:nvPr/>
        </p:nvGrpSpPr>
        <p:grpSpPr>
          <a:xfrm>
            <a:off x="792286" y="6685975"/>
            <a:ext cx="10283766" cy="5772725"/>
            <a:chOff x="914400" y="6478996"/>
            <a:chExt cx="11658600" cy="6901780"/>
          </a:xfrm>
          <a:solidFill>
            <a:schemeClr val="bg1"/>
          </a:solidFill>
        </p:grpSpPr>
        <p:sp>
          <p:nvSpPr>
            <p:cNvPr id="34" name="Rectangle 33"/>
            <p:cNvSpPr/>
            <p:nvPr/>
          </p:nvSpPr>
          <p:spPr>
            <a:xfrm>
              <a:off x="914400" y="6762267"/>
              <a:ext cx="11658600" cy="6618509"/>
            </a:xfrm>
            <a:prstGeom prst="rect">
              <a:avLst/>
            </a:prstGeom>
            <a:grp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a:p>
          </p:txBody>
        </p:sp>
        <p:sp>
          <p:nvSpPr>
            <p:cNvPr id="17" name="TextBox 16"/>
            <p:cNvSpPr txBox="1"/>
            <p:nvPr/>
          </p:nvSpPr>
          <p:spPr>
            <a:xfrm>
              <a:off x="4145744" y="6478996"/>
              <a:ext cx="5193851" cy="965929"/>
            </a:xfrm>
            <a:prstGeom prst="rect">
              <a:avLst/>
            </a:prstGeom>
            <a:grpFill/>
          </p:spPr>
          <p:txBody>
            <a:bodyPr wrap="square" rtlCol="0">
              <a:spAutoFit/>
            </a:bodyPr>
            <a:lstStyle/>
            <a:p>
              <a:pPr algn="ctr"/>
              <a:r>
                <a:rPr lang="en-US" sz="4725" dirty="0">
                  <a:latin typeface="Bangla MN" charset="0"/>
                  <a:ea typeface="Bangla MN" charset="0"/>
                  <a:cs typeface="Bangla MN" charset="0"/>
                </a:rPr>
                <a:t>Introduction</a:t>
              </a:r>
            </a:p>
          </p:txBody>
        </p:sp>
      </p:grpSp>
      <p:grpSp>
        <p:nvGrpSpPr>
          <p:cNvPr id="43" name="Group 42"/>
          <p:cNvGrpSpPr/>
          <p:nvPr/>
        </p:nvGrpSpPr>
        <p:grpSpPr>
          <a:xfrm>
            <a:off x="27342555" y="22125102"/>
            <a:ext cx="10394395" cy="3400436"/>
            <a:chOff x="845736" y="18217490"/>
            <a:chExt cx="11929274" cy="7827920"/>
          </a:xfrm>
        </p:grpSpPr>
        <p:sp>
          <p:nvSpPr>
            <p:cNvPr id="44" name="Rectangle 43"/>
            <p:cNvSpPr/>
            <p:nvPr/>
          </p:nvSpPr>
          <p:spPr>
            <a:xfrm>
              <a:off x="845736" y="18895071"/>
              <a:ext cx="11929274" cy="715033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a:p>
          </p:txBody>
        </p:sp>
        <p:sp>
          <p:nvSpPr>
            <p:cNvPr id="45" name="TextBox 44"/>
            <p:cNvSpPr txBox="1"/>
            <p:nvPr/>
          </p:nvSpPr>
          <p:spPr>
            <a:xfrm>
              <a:off x="4178059" y="18217490"/>
              <a:ext cx="5389812" cy="1604481"/>
            </a:xfrm>
            <a:prstGeom prst="rect">
              <a:avLst/>
            </a:prstGeom>
            <a:solidFill>
              <a:schemeClr val="bg1"/>
            </a:solidFill>
          </p:spPr>
          <p:txBody>
            <a:bodyPr wrap="square" rtlCol="0">
              <a:spAutoFit/>
            </a:bodyPr>
            <a:lstStyle/>
            <a:p>
              <a:pPr algn="ctr"/>
              <a:r>
                <a:rPr lang="en-US" sz="4725">
                  <a:latin typeface="Bangla MN" charset="0"/>
                  <a:ea typeface="Bangla MN" charset="0"/>
                  <a:cs typeface="Bangla MN" charset="0"/>
                </a:rPr>
                <a:t>References</a:t>
              </a:r>
            </a:p>
          </p:txBody>
        </p:sp>
      </p:grpSp>
      <p:sp>
        <p:nvSpPr>
          <p:cNvPr id="47" name="Rectangle 46"/>
          <p:cNvSpPr/>
          <p:nvPr/>
        </p:nvSpPr>
        <p:spPr>
          <a:xfrm>
            <a:off x="27311054" y="6922906"/>
            <a:ext cx="10288141" cy="14627658"/>
          </a:xfrm>
          <a:prstGeom prst="rect">
            <a:avLst/>
          </a:prstGeom>
          <a:no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a:p>
        </p:txBody>
      </p:sp>
      <p:sp>
        <p:nvSpPr>
          <p:cNvPr id="52" name="TextBox 51"/>
          <p:cNvSpPr txBox="1"/>
          <p:nvPr/>
        </p:nvSpPr>
        <p:spPr>
          <a:xfrm>
            <a:off x="11332765" y="2557564"/>
            <a:ext cx="16335624" cy="2031325"/>
          </a:xfrm>
          <a:prstGeom prst="rect">
            <a:avLst/>
          </a:prstGeom>
          <a:noFill/>
        </p:spPr>
        <p:txBody>
          <a:bodyPr wrap="square" lIns="91440" tIns="45720" rIns="91440" bIns="45720" rtlCol="0" anchor="t">
            <a:spAutoFit/>
          </a:bodyPr>
          <a:lstStyle/>
          <a:p>
            <a:pPr algn="ctr"/>
            <a:r>
              <a:rPr lang="en-US" sz="6300" b="1" dirty="0">
                <a:ln w="3175">
                  <a:noFill/>
                </a:ln>
                <a:latin typeface="Bangla MN"/>
              </a:rPr>
              <a:t>Linking Summer Precipitation to Pollination Network Robustness in Sky Island Ecosystems </a:t>
            </a:r>
          </a:p>
        </p:txBody>
      </p:sp>
      <p:sp>
        <p:nvSpPr>
          <p:cNvPr id="53" name="TextBox 52"/>
          <p:cNvSpPr txBox="1"/>
          <p:nvPr/>
        </p:nvSpPr>
        <p:spPr>
          <a:xfrm>
            <a:off x="29687343" y="6613675"/>
            <a:ext cx="6023462" cy="819455"/>
          </a:xfrm>
          <a:prstGeom prst="rect">
            <a:avLst/>
          </a:prstGeom>
          <a:solidFill>
            <a:schemeClr val="bg1"/>
          </a:solidFill>
        </p:spPr>
        <p:txBody>
          <a:bodyPr wrap="square" rtlCol="0">
            <a:spAutoFit/>
          </a:bodyPr>
          <a:lstStyle/>
          <a:p>
            <a:pPr algn="ctr"/>
            <a:r>
              <a:rPr lang="en-US" sz="4725">
                <a:latin typeface="Bangla MN" charset="0"/>
                <a:ea typeface="Bangla MN" charset="0"/>
                <a:cs typeface="Bangla MN" charset="0"/>
              </a:rPr>
              <a:t>Conclusions</a:t>
            </a:r>
          </a:p>
        </p:txBody>
      </p:sp>
      <p:sp>
        <p:nvSpPr>
          <p:cNvPr id="115" name="TextBox 114"/>
          <p:cNvSpPr txBox="1"/>
          <p:nvPr/>
        </p:nvSpPr>
        <p:spPr>
          <a:xfrm>
            <a:off x="866775" y="4496426"/>
            <a:ext cx="36671250" cy="732260"/>
          </a:xfrm>
          <a:prstGeom prst="rect">
            <a:avLst/>
          </a:prstGeom>
          <a:noFill/>
        </p:spPr>
        <p:txBody>
          <a:bodyPr wrap="square" rtlCol="0">
            <a:spAutoFit/>
          </a:bodyPr>
          <a:lstStyle/>
          <a:p>
            <a:pPr algn="ctr"/>
            <a:r>
              <a:rPr lang="en-US" sz="4200" b="1" dirty="0">
                <a:latin typeface="Bangla MN" charset="0"/>
                <a:ea typeface="Bangla MN" charset="0"/>
                <a:cs typeface="Bangla MN" charset="0"/>
              </a:rPr>
              <a:t>Alejandro Santillana</a:t>
            </a:r>
            <a:endParaRPr lang="en-US" sz="4200" b="1" baseline="30000" dirty="0">
              <a:latin typeface="Bangla MN" charset="0"/>
              <a:ea typeface="Bangla MN" charset="0"/>
              <a:cs typeface="Bangla MN" charset="0"/>
            </a:endParaRPr>
          </a:p>
        </p:txBody>
      </p:sp>
      <p:grpSp>
        <p:nvGrpSpPr>
          <p:cNvPr id="40" name="Group 39"/>
          <p:cNvGrpSpPr/>
          <p:nvPr/>
        </p:nvGrpSpPr>
        <p:grpSpPr>
          <a:xfrm>
            <a:off x="11454545" y="14984643"/>
            <a:ext cx="15498116" cy="14971761"/>
            <a:chOff x="939939" y="20148725"/>
            <a:chExt cx="11616995" cy="9845368"/>
          </a:xfrm>
        </p:grpSpPr>
        <p:sp>
          <p:nvSpPr>
            <p:cNvPr id="41" name="Rectangle 40"/>
            <p:cNvSpPr/>
            <p:nvPr/>
          </p:nvSpPr>
          <p:spPr>
            <a:xfrm>
              <a:off x="939939" y="20347496"/>
              <a:ext cx="11616995" cy="9646597"/>
            </a:xfrm>
            <a:prstGeom prst="rect">
              <a:avLst/>
            </a:prstGeom>
            <a:no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a:p>
          </p:txBody>
        </p:sp>
        <p:sp>
          <p:nvSpPr>
            <p:cNvPr id="42" name="TextBox 41"/>
            <p:cNvSpPr txBox="1"/>
            <p:nvPr/>
          </p:nvSpPr>
          <p:spPr>
            <a:xfrm>
              <a:off x="4735458" y="20148725"/>
              <a:ext cx="4060581" cy="538870"/>
            </a:xfrm>
            <a:prstGeom prst="rect">
              <a:avLst/>
            </a:prstGeom>
            <a:solidFill>
              <a:schemeClr val="bg1"/>
            </a:solidFill>
            <a:ln>
              <a:noFill/>
            </a:ln>
          </p:spPr>
          <p:txBody>
            <a:bodyPr wrap="square" rtlCol="0">
              <a:spAutoFit/>
            </a:bodyPr>
            <a:lstStyle/>
            <a:p>
              <a:pPr algn="ctr"/>
              <a:r>
                <a:rPr lang="en-US" sz="4725" dirty="0">
                  <a:latin typeface="Bangla MN" charset="0"/>
                  <a:ea typeface="Bangla MN" charset="0"/>
                  <a:cs typeface="Bangla MN" charset="0"/>
                </a:rPr>
                <a:t>Methods and Results</a:t>
              </a:r>
            </a:p>
          </p:txBody>
        </p:sp>
      </p:grpSp>
      <p:sp>
        <p:nvSpPr>
          <p:cNvPr id="30" name="TextBox 29">
            <a:extLst>
              <a:ext uri="{FF2B5EF4-FFF2-40B4-BE49-F238E27FC236}">
                <a16:creationId xmlns:a16="http://schemas.microsoft.com/office/drawing/2014/main" id="{EABD6380-F16B-42AE-AB20-AED81D8BA8F5}"/>
              </a:ext>
            </a:extLst>
          </p:cNvPr>
          <p:cNvSpPr txBox="1"/>
          <p:nvPr/>
        </p:nvSpPr>
        <p:spPr>
          <a:xfrm>
            <a:off x="800100" y="5225661"/>
            <a:ext cx="36737926" cy="577081"/>
          </a:xfrm>
          <a:prstGeom prst="rect">
            <a:avLst/>
          </a:prstGeom>
          <a:noFill/>
        </p:spPr>
        <p:txBody>
          <a:bodyPr wrap="square" rtlCol="0">
            <a:spAutoFit/>
          </a:bodyPr>
          <a:lstStyle/>
          <a:p>
            <a:pPr algn="ctr"/>
            <a:r>
              <a:rPr lang="en-US" sz="3150" dirty="0">
                <a:latin typeface="Bangla MN" charset="0"/>
                <a:ea typeface="Bangla MN" charset="0"/>
                <a:cs typeface="Bangla MN" charset="0"/>
              </a:rPr>
              <a:t>University of Oregon, Department of Biology</a:t>
            </a:r>
          </a:p>
        </p:txBody>
      </p:sp>
      <p:grpSp>
        <p:nvGrpSpPr>
          <p:cNvPr id="37" name="Group 36"/>
          <p:cNvGrpSpPr/>
          <p:nvPr/>
        </p:nvGrpSpPr>
        <p:grpSpPr>
          <a:xfrm>
            <a:off x="792286" y="13004197"/>
            <a:ext cx="10283766" cy="5334276"/>
            <a:chOff x="914401" y="19187795"/>
            <a:chExt cx="11609976" cy="12816205"/>
          </a:xfrm>
          <a:solidFill>
            <a:schemeClr val="bg1"/>
          </a:solidFill>
        </p:grpSpPr>
        <p:sp>
          <p:nvSpPr>
            <p:cNvPr id="35" name="Rectangle 34"/>
            <p:cNvSpPr/>
            <p:nvPr/>
          </p:nvSpPr>
          <p:spPr>
            <a:xfrm>
              <a:off x="914401" y="19784857"/>
              <a:ext cx="11609976" cy="12219143"/>
            </a:xfrm>
            <a:prstGeom prst="rect">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a:p>
          </p:txBody>
        </p:sp>
        <p:sp>
          <p:nvSpPr>
            <p:cNvPr id="36" name="TextBox 35"/>
            <p:cNvSpPr txBox="1"/>
            <p:nvPr/>
          </p:nvSpPr>
          <p:spPr>
            <a:xfrm>
              <a:off x="2871890" y="19187795"/>
              <a:ext cx="7647912" cy="1941105"/>
            </a:xfrm>
            <a:prstGeom prst="rect">
              <a:avLst/>
            </a:prstGeom>
            <a:grpFill/>
            <a:ln>
              <a:noFill/>
            </a:ln>
          </p:spPr>
          <p:txBody>
            <a:bodyPr wrap="square" rtlCol="0">
              <a:spAutoFit/>
            </a:bodyPr>
            <a:lstStyle/>
            <a:p>
              <a:pPr algn="ctr"/>
              <a:r>
                <a:rPr lang="en-US" sz="4725">
                  <a:latin typeface="Bangla MN" charset="0"/>
                  <a:ea typeface="Bangla MN" charset="0"/>
                  <a:cs typeface="Bangla MN" charset="0"/>
                </a:rPr>
                <a:t>Research Question</a:t>
              </a:r>
            </a:p>
          </p:txBody>
        </p:sp>
      </p:grpSp>
      <p:grpSp>
        <p:nvGrpSpPr>
          <p:cNvPr id="8" name="Group 7">
            <a:extLst>
              <a:ext uri="{FF2B5EF4-FFF2-40B4-BE49-F238E27FC236}">
                <a16:creationId xmlns:a16="http://schemas.microsoft.com/office/drawing/2014/main" id="{F3A17757-1132-41D3-B375-A1C6758D8BC6}"/>
              </a:ext>
            </a:extLst>
          </p:cNvPr>
          <p:cNvGrpSpPr/>
          <p:nvPr/>
        </p:nvGrpSpPr>
        <p:grpSpPr>
          <a:xfrm>
            <a:off x="11076051" y="6462277"/>
            <a:ext cx="15884611" cy="8181701"/>
            <a:chOff x="12617171" y="23698200"/>
            <a:chExt cx="18153841" cy="9260146"/>
          </a:xfrm>
        </p:grpSpPr>
        <p:grpSp>
          <p:nvGrpSpPr>
            <p:cNvPr id="6" name="Group 5"/>
            <p:cNvGrpSpPr/>
            <p:nvPr/>
          </p:nvGrpSpPr>
          <p:grpSpPr>
            <a:xfrm>
              <a:off x="13058880" y="23698200"/>
              <a:ext cx="17712132" cy="9260146"/>
              <a:chOff x="13536444" y="20953271"/>
              <a:chExt cx="13899016" cy="12234346"/>
            </a:xfrm>
          </p:grpSpPr>
          <p:sp>
            <p:nvSpPr>
              <p:cNvPr id="50" name="Rectangle 49"/>
              <p:cNvSpPr/>
              <p:nvPr/>
            </p:nvSpPr>
            <p:spPr>
              <a:xfrm>
                <a:off x="13536444" y="21566383"/>
                <a:ext cx="13899016" cy="1162123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a:p>
            </p:txBody>
          </p:sp>
          <p:sp>
            <p:nvSpPr>
              <p:cNvPr id="51" name="TextBox 50"/>
              <p:cNvSpPr txBox="1"/>
              <p:nvPr/>
            </p:nvSpPr>
            <p:spPr>
              <a:xfrm>
                <a:off x="18210300" y="20953271"/>
                <a:ext cx="4006297" cy="1219888"/>
              </a:xfrm>
              <a:prstGeom prst="rect">
                <a:avLst/>
              </a:prstGeom>
              <a:solidFill>
                <a:schemeClr val="bg1"/>
              </a:solidFill>
            </p:spPr>
            <p:txBody>
              <a:bodyPr wrap="square" rtlCol="0">
                <a:spAutoFit/>
              </a:bodyPr>
              <a:lstStyle/>
              <a:p>
                <a:pPr algn="ctr"/>
                <a:r>
                  <a:rPr lang="en-US" sz="4725" dirty="0">
                    <a:latin typeface="Bangla MN" charset="0"/>
                    <a:ea typeface="Bangla MN" charset="0"/>
                    <a:cs typeface="Bangla MN" charset="0"/>
                  </a:rPr>
                  <a:t>Study System</a:t>
                </a:r>
              </a:p>
            </p:txBody>
          </p:sp>
        </p:grpSp>
        <p:sp>
          <p:nvSpPr>
            <p:cNvPr id="18" name="TextBox 17"/>
            <p:cNvSpPr txBox="1"/>
            <p:nvPr/>
          </p:nvSpPr>
          <p:spPr>
            <a:xfrm>
              <a:off x="12617171" y="24652546"/>
              <a:ext cx="18114021" cy="769441"/>
            </a:xfrm>
            <a:prstGeom prst="rect">
              <a:avLst/>
            </a:prstGeom>
            <a:noFill/>
          </p:spPr>
          <p:txBody>
            <a:bodyPr wrap="square" rtlCol="0">
              <a:spAutoFit/>
            </a:bodyPr>
            <a:lstStyle/>
            <a:p>
              <a:pPr marL="420886">
                <a:spcAft>
                  <a:spcPts val="3500"/>
                </a:spcAft>
              </a:pPr>
              <a:r>
                <a:rPr lang="en-US" sz="3850">
                  <a:latin typeface="Al Bayan Plain" charset="-78"/>
                  <a:ea typeface="Al Bayan Plain" charset="-78"/>
                  <a:cs typeface="Al Bayan Plain" charset="-78"/>
                </a:rPr>
                <a:t> </a:t>
              </a:r>
            </a:p>
          </p:txBody>
        </p:sp>
      </p:grpSp>
      <p:sp>
        <p:nvSpPr>
          <p:cNvPr id="77" name="Rectangle 76">
            <a:extLst>
              <a:ext uri="{FF2B5EF4-FFF2-40B4-BE49-F238E27FC236}">
                <a16:creationId xmlns:a16="http://schemas.microsoft.com/office/drawing/2014/main" id="{D32A5D87-7F7D-AD4A-AEA5-662F84FE5E2D}"/>
              </a:ext>
            </a:extLst>
          </p:cNvPr>
          <p:cNvSpPr/>
          <p:nvPr/>
        </p:nvSpPr>
        <p:spPr>
          <a:xfrm>
            <a:off x="792286" y="19199162"/>
            <a:ext cx="10277233" cy="1075724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60" dirty="0"/>
          </a:p>
        </p:txBody>
      </p:sp>
      <p:sp>
        <p:nvSpPr>
          <p:cNvPr id="78" name="TextBox 77">
            <a:extLst>
              <a:ext uri="{FF2B5EF4-FFF2-40B4-BE49-F238E27FC236}">
                <a16:creationId xmlns:a16="http://schemas.microsoft.com/office/drawing/2014/main" id="{505F8FE6-358E-B041-960A-E8BB7198256E}"/>
              </a:ext>
            </a:extLst>
          </p:cNvPr>
          <p:cNvSpPr txBox="1"/>
          <p:nvPr/>
        </p:nvSpPr>
        <p:spPr>
          <a:xfrm>
            <a:off x="3655928" y="18795205"/>
            <a:ext cx="4639613" cy="819455"/>
          </a:xfrm>
          <a:prstGeom prst="rect">
            <a:avLst/>
          </a:prstGeom>
          <a:solidFill>
            <a:schemeClr val="bg1"/>
          </a:solidFill>
          <a:ln>
            <a:noFill/>
          </a:ln>
        </p:spPr>
        <p:txBody>
          <a:bodyPr wrap="square" rtlCol="0">
            <a:spAutoFit/>
          </a:bodyPr>
          <a:lstStyle/>
          <a:p>
            <a:pPr algn="ctr"/>
            <a:r>
              <a:rPr lang="en-US" sz="4725">
                <a:latin typeface="Bangla MN" charset="0"/>
                <a:ea typeface="Bangla MN" charset="0"/>
                <a:cs typeface="Bangla MN" charset="0"/>
              </a:rPr>
              <a:t>Methods</a:t>
            </a:r>
          </a:p>
        </p:txBody>
      </p:sp>
      <p:grpSp>
        <p:nvGrpSpPr>
          <p:cNvPr id="13" name="Group 12">
            <a:extLst>
              <a:ext uri="{FF2B5EF4-FFF2-40B4-BE49-F238E27FC236}">
                <a16:creationId xmlns:a16="http://schemas.microsoft.com/office/drawing/2014/main" id="{B3BDCD65-884D-D5A4-1BC5-E1E32D48C9EF}"/>
              </a:ext>
            </a:extLst>
          </p:cNvPr>
          <p:cNvGrpSpPr/>
          <p:nvPr/>
        </p:nvGrpSpPr>
        <p:grpSpPr>
          <a:xfrm>
            <a:off x="6125665" y="7595730"/>
            <a:ext cx="4700425" cy="3484985"/>
            <a:chOff x="6232125" y="7348140"/>
            <a:chExt cx="4700425" cy="3484985"/>
          </a:xfrm>
        </p:grpSpPr>
        <p:pic>
          <p:nvPicPr>
            <p:cNvPr id="11" name="Picture 10" descr="A close-up of a poster&#10;&#10;Description automatically generated">
              <a:extLst>
                <a:ext uri="{FF2B5EF4-FFF2-40B4-BE49-F238E27FC236}">
                  <a16:creationId xmlns:a16="http://schemas.microsoft.com/office/drawing/2014/main" id="{5F5B589C-1B66-D7F9-587E-99C7A3E0F9C2}"/>
                </a:ext>
              </a:extLst>
            </p:cNvPr>
            <p:cNvPicPr>
              <a:picLocks noChangeAspect="1"/>
            </p:cNvPicPr>
            <p:nvPr/>
          </p:nvPicPr>
          <p:blipFill>
            <a:blip r:embed="rId4">
              <a:extLst>
                <a:ext uri="{28A0092B-C50C-407E-A947-70E740481C1C}">
                  <a14:useLocalDpi xmlns:a14="http://schemas.microsoft.com/office/drawing/2010/main" val="0"/>
                </a:ext>
              </a:extLst>
            </a:blip>
            <a:srcRect b="68152"/>
            <a:stretch/>
          </p:blipFill>
          <p:spPr>
            <a:xfrm>
              <a:off x="6232125" y="7348140"/>
              <a:ext cx="4700425" cy="3484985"/>
            </a:xfrm>
            <a:prstGeom prst="rect">
              <a:avLst/>
            </a:prstGeom>
          </p:spPr>
        </p:pic>
        <p:sp>
          <p:nvSpPr>
            <p:cNvPr id="12" name="Rectangle 11">
              <a:extLst>
                <a:ext uri="{FF2B5EF4-FFF2-40B4-BE49-F238E27FC236}">
                  <a16:creationId xmlns:a16="http://schemas.microsoft.com/office/drawing/2014/main" id="{08475B1A-456D-5BFC-569F-84833634D506}"/>
                </a:ext>
              </a:extLst>
            </p:cNvPr>
            <p:cNvSpPr/>
            <p:nvPr/>
          </p:nvSpPr>
          <p:spPr>
            <a:xfrm>
              <a:off x="6599646" y="7559040"/>
              <a:ext cx="1866900" cy="755097"/>
            </a:xfrm>
            <a:prstGeom prst="rect">
              <a:avLst/>
            </a:prstGeom>
            <a:solidFill>
              <a:srgbClr val="D2C9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F968DDE-0ACE-0C4D-BBFE-4FA621A207DF}"/>
              </a:ext>
            </a:extLst>
          </p:cNvPr>
          <p:cNvPicPr>
            <a:picLocks noChangeAspect="1"/>
          </p:cNvPicPr>
          <p:nvPr/>
        </p:nvPicPr>
        <p:blipFill rotWithShape="1">
          <a:blip r:embed="rId5">
            <a:extLst>
              <a:ext uri="{28A0092B-C50C-407E-A947-70E740481C1C}">
                <a14:useLocalDpi xmlns:a14="http://schemas.microsoft.com/office/drawing/2010/main" val="0"/>
              </a:ext>
            </a:extLst>
          </a:blip>
          <a:srcRect l="36880" t="31028" r="36618" b="29628"/>
          <a:stretch/>
        </p:blipFill>
        <p:spPr>
          <a:xfrm>
            <a:off x="34461990" y="2879748"/>
            <a:ext cx="2718892" cy="3119120"/>
          </a:xfrm>
          <a:prstGeom prst="rect">
            <a:avLst/>
          </a:prstGeom>
        </p:spPr>
      </p:pic>
      <p:sp>
        <p:nvSpPr>
          <p:cNvPr id="3" name="TextBox 24">
            <a:extLst>
              <a:ext uri="{FF2B5EF4-FFF2-40B4-BE49-F238E27FC236}">
                <a16:creationId xmlns:a16="http://schemas.microsoft.com/office/drawing/2014/main" id="{5BEA09CC-0F42-948A-2BD6-4C44FD2CFCE3}"/>
              </a:ext>
            </a:extLst>
          </p:cNvPr>
          <p:cNvSpPr txBox="1"/>
          <p:nvPr/>
        </p:nvSpPr>
        <p:spPr>
          <a:xfrm>
            <a:off x="866775" y="7379642"/>
            <a:ext cx="5305531" cy="3785652"/>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ArialMT"/>
              </a:rPr>
              <a:t>Mutualisms, like plant-pollinator interactions, are weakened by human-driven disruptions to ecological networks (Urban 2015; Memmott et al. 2007). </a:t>
            </a:r>
            <a:r>
              <a:rPr lang="en-US" sz="2000" b="1" dirty="0">
                <a:latin typeface="ArialMT"/>
              </a:rPr>
              <a:t>Disruptions increase the risk of extinction cascades</a:t>
            </a:r>
            <a:r>
              <a:rPr lang="en-US" sz="2000" dirty="0">
                <a:latin typeface="ArialMT"/>
              </a:rPr>
              <a:t> where the loss of one species triggers declines in others (Memmott et al. 2004).</a:t>
            </a:r>
          </a:p>
          <a:p>
            <a:pPr marL="342900" indent="-342900">
              <a:buFont typeface="Arial" panose="020B0604020202020204" pitchFamily="34" charset="0"/>
              <a:buChar char="•"/>
            </a:pPr>
            <a:r>
              <a:rPr lang="en-US" sz="2000" dirty="0">
                <a:latin typeface="ArialMT"/>
              </a:rPr>
              <a:t>Quantifying community robustness—defined as the ability of networks to resist species loss—is critical for understanding ecosystem stability (Dunne et al. 2002).</a:t>
            </a:r>
          </a:p>
        </p:txBody>
      </p:sp>
      <p:sp>
        <p:nvSpPr>
          <p:cNvPr id="4" name="TextBox 28">
            <a:extLst>
              <a:ext uri="{FF2B5EF4-FFF2-40B4-BE49-F238E27FC236}">
                <a16:creationId xmlns:a16="http://schemas.microsoft.com/office/drawing/2014/main" id="{968B3B2B-9489-D992-8F72-47F613D3181D}"/>
              </a:ext>
            </a:extLst>
          </p:cNvPr>
          <p:cNvSpPr txBox="1"/>
          <p:nvPr/>
        </p:nvSpPr>
        <p:spPr>
          <a:xfrm>
            <a:off x="840649" y="10941467"/>
            <a:ext cx="10016124" cy="1323439"/>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endParaRPr lang="en-US" sz="2000" b="1" i="1" dirty="0">
              <a:latin typeface="ArialMT"/>
            </a:endParaRPr>
          </a:p>
          <a:p>
            <a:pPr marL="342900" indent="-342900">
              <a:buFont typeface="Arial" panose="020B0604020202020204" pitchFamily="34" charset="0"/>
              <a:buChar char="•"/>
            </a:pPr>
            <a:r>
              <a:rPr lang="en-US" sz="2000" b="1" i="1" dirty="0">
                <a:effectLst/>
                <a:latin typeface="ArialMT"/>
              </a:rPr>
              <a:t>Gap: While many studies focus on the effects of climate change on individual species or biodiversity patterns, few have investigated how precipitation directly impacts plant-pollinator network vulnerability to extinction cascades.</a:t>
            </a:r>
            <a:endParaRPr lang="en-US" sz="2000" b="1" i="1" dirty="0">
              <a:latin typeface="ArialMT"/>
            </a:endParaRPr>
          </a:p>
        </p:txBody>
      </p:sp>
      <p:sp>
        <p:nvSpPr>
          <p:cNvPr id="14" name="TextBox 24">
            <a:extLst>
              <a:ext uri="{FF2B5EF4-FFF2-40B4-BE49-F238E27FC236}">
                <a16:creationId xmlns:a16="http://schemas.microsoft.com/office/drawing/2014/main" id="{D2294902-7971-D33A-9F16-8512928191B1}"/>
              </a:ext>
            </a:extLst>
          </p:cNvPr>
          <p:cNvSpPr txBox="1"/>
          <p:nvPr/>
        </p:nvSpPr>
        <p:spPr>
          <a:xfrm>
            <a:off x="893279" y="14083998"/>
            <a:ext cx="10040072" cy="3170099"/>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2000" b="1" dirty="0">
                <a:latin typeface="ArialMT"/>
              </a:rPr>
              <a:t>How does previous summer precipitation influence the robustness of pollination networks across Sky Island sites, and does this relationship vary over time or between sites?</a:t>
            </a:r>
            <a:br>
              <a:rPr lang="en-US" sz="2000" b="1" dirty="0">
                <a:latin typeface="ArialMT"/>
              </a:rPr>
            </a:br>
            <a:endParaRPr lang="en-US" sz="2000" b="1" dirty="0">
              <a:latin typeface="ArialMT"/>
            </a:endParaRPr>
          </a:p>
          <a:p>
            <a:endParaRPr lang="en-US" sz="2000" b="1" dirty="0">
              <a:latin typeface="ArialMT"/>
            </a:endParaRPr>
          </a:p>
          <a:p>
            <a:r>
              <a:rPr lang="en-US" sz="2000" dirty="0">
                <a:latin typeface="ArialMT"/>
              </a:rPr>
              <a:t>This question examines:</a:t>
            </a:r>
          </a:p>
          <a:p>
            <a:pPr marL="457200" indent="-457200">
              <a:buFont typeface="+mj-lt"/>
              <a:buAutoNum type="arabicPeriod"/>
            </a:pPr>
            <a:r>
              <a:rPr lang="en-US" sz="2000" dirty="0">
                <a:latin typeface="ArialMT"/>
              </a:rPr>
              <a:t>Network Robustness</a:t>
            </a:r>
          </a:p>
          <a:p>
            <a:pPr marL="457200" indent="-457200">
              <a:buFont typeface="+mj-lt"/>
              <a:buAutoNum type="arabicPeriod"/>
            </a:pPr>
            <a:r>
              <a:rPr lang="en-US" sz="2000" dirty="0">
                <a:latin typeface="ArialMT"/>
              </a:rPr>
              <a:t>Precipitation as an Environmental Factor</a:t>
            </a:r>
          </a:p>
          <a:p>
            <a:pPr marL="457200" indent="-457200">
              <a:buFont typeface="+mj-lt"/>
              <a:buAutoNum type="arabicPeriod"/>
            </a:pPr>
            <a:r>
              <a:rPr lang="en-US" sz="2000" dirty="0">
                <a:latin typeface="ArialMT"/>
              </a:rPr>
              <a:t>Temporal and Spatial Variation</a:t>
            </a:r>
          </a:p>
          <a:p>
            <a:pPr marL="457200" indent="-457200">
              <a:buFont typeface="+mj-lt"/>
              <a:buAutoNum type="arabicPeriod"/>
            </a:pPr>
            <a:r>
              <a:rPr lang="en-US" sz="2000" dirty="0">
                <a:latin typeface="ArialMT"/>
              </a:rPr>
              <a:t>Role of Site-Level Effects</a:t>
            </a:r>
          </a:p>
        </p:txBody>
      </p:sp>
      <p:graphicFrame>
        <p:nvGraphicFramePr>
          <p:cNvPr id="21" name="Diagram 20">
            <a:extLst>
              <a:ext uri="{FF2B5EF4-FFF2-40B4-BE49-F238E27FC236}">
                <a16:creationId xmlns:a16="http://schemas.microsoft.com/office/drawing/2014/main" id="{EAFFCBCF-99F8-89A1-AAE7-44657E219639}"/>
              </a:ext>
            </a:extLst>
          </p:cNvPr>
          <p:cNvGraphicFramePr/>
          <p:nvPr>
            <p:extLst>
              <p:ext uri="{D42A27DB-BD31-4B8C-83A1-F6EECF244321}">
                <p14:modId xmlns:p14="http://schemas.microsoft.com/office/powerpoint/2010/main" val="3474786818"/>
              </p:ext>
            </p:extLst>
          </p:nvPr>
        </p:nvGraphicFramePr>
        <p:xfrm>
          <a:off x="866775" y="19903195"/>
          <a:ext cx="10040072" cy="92948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3" name="Picture 22" descr="A map of the united states&#10;&#10;Description automatically generated">
            <a:extLst>
              <a:ext uri="{FF2B5EF4-FFF2-40B4-BE49-F238E27FC236}">
                <a16:creationId xmlns:a16="http://schemas.microsoft.com/office/drawing/2014/main" id="{BB93546B-A629-B6FF-15C7-D6F02581C6EF}"/>
              </a:ext>
            </a:extLst>
          </p:cNvPr>
          <p:cNvPicPr>
            <a:picLocks noChangeAspect="1"/>
          </p:cNvPicPr>
          <p:nvPr/>
        </p:nvPicPr>
        <p:blipFill>
          <a:blip r:embed="rId11">
            <a:extLst>
              <a:ext uri="{28A0092B-C50C-407E-A947-70E740481C1C}">
                <a14:useLocalDpi xmlns:a14="http://schemas.microsoft.com/office/drawing/2010/main" val="0"/>
              </a:ext>
            </a:extLst>
          </a:blip>
          <a:srcRect l="13246" r="12756"/>
          <a:stretch/>
        </p:blipFill>
        <p:spPr>
          <a:xfrm>
            <a:off x="11646680" y="7281661"/>
            <a:ext cx="8721420" cy="7273619"/>
          </a:xfrm>
          <a:prstGeom prst="rect">
            <a:avLst/>
          </a:prstGeom>
        </p:spPr>
      </p:pic>
      <p:pic>
        <p:nvPicPr>
          <p:cNvPr id="24" name="Picture 23">
            <a:extLst>
              <a:ext uri="{FF2B5EF4-FFF2-40B4-BE49-F238E27FC236}">
                <a16:creationId xmlns:a16="http://schemas.microsoft.com/office/drawing/2014/main" id="{9C2C24C8-C492-A7C7-6E6C-E162963DD3F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76592" y="7092664"/>
            <a:ext cx="4782902" cy="3587177"/>
          </a:xfrm>
          <a:prstGeom prst="rect">
            <a:avLst/>
          </a:prstGeom>
        </p:spPr>
      </p:pic>
      <p:pic>
        <p:nvPicPr>
          <p:cNvPr id="27" name="Picture 26">
            <a:extLst>
              <a:ext uri="{FF2B5EF4-FFF2-40B4-BE49-F238E27FC236}">
                <a16:creationId xmlns:a16="http://schemas.microsoft.com/office/drawing/2014/main" id="{736FDFA5-BBC7-2AB9-1701-B477A6B308C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476592" y="10841643"/>
            <a:ext cx="4782902" cy="3587176"/>
          </a:xfrm>
          <a:prstGeom prst="rect">
            <a:avLst/>
          </a:prstGeom>
        </p:spPr>
      </p:pic>
      <p:grpSp>
        <p:nvGrpSpPr>
          <p:cNvPr id="38" name="Group 37">
            <a:extLst>
              <a:ext uri="{FF2B5EF4-FFF2-40B4-BE49-F238E27FC236}">
                <a16:creationId xmlns:a16="http://schemas.microsoft.com/office/drawing/2014/main" id="{3800C6E5-3F8E-DB05-87EF-F93AC92FB080}"/>
              </a:ext>
            </a:extLst>
          </p:cNvPr>
          <p:cNvGrpSpPr/>
          <p:nvPr/>
        </p:nvGrpSpPr>
        <p:grpSpPr>
          <a:xfrm>
            <a:off x="20395160" y="14477420"/>
            <a:ext cx="6084102" cy="5185842"/>
            <a:chOff x="15877068" y="14534021"/>
            <a:chExt cx="6528798" cy="5325953"/>
          </a:xfrm>
        </p:grpSpPr>
        <p:pic>
          <p:nvPicPr>
            <p:cNvPr id="32" name="Picture 31" descr="A graph of a number of species&#10;&#10;Description automatically generated with medium confidence">
              <a:extLst>
                <a:ext uri="{FF2B5EF4-FFF2-40B4-BE49-F238E27FC236}">
                  <a16:creationId xmlns:a16="http://schemas.microsoft.com/office/drawing/2014/main" id="{F3020715-6281-4C20-7E99-A512EFA5DF58}"/>
                </a:ext>
              </a:extLst>
            </p:cNvPr>
            <p:cNvPicPr>
              <a:picLocks noChangeAspect="1"/>
            </p:cNvPicPr>
            <p:nvPr/>
          </p:nvPicPr>
          <p:blipFill>
            <a:blip r:embed="rId14">
              <a:extLst>
                <a:ext uri="{28A0092B-C50C-407E-A947-70E740481C1C}">
                  <a14:useLocalDpi xmlns:a14="http://schemas.microsoft.com/office/drawing/2010/main" val="0"/>
                </a:ext>
              </a:extLst>
            </a:blip>
            <a:srcRect l="7395"/>
            <a:stretch/>
          </p:blipFill>
          <p:spPr>
            <a:xfrm>
              <a:off x="16230589" y="15744600"/>
              <a:ext cx="6175277" cy="4115374"/>
            </a:xfrm>
            <a:prstGeom prst="rect">
              <a:avLst/>
            </a:prstGeom>
          </p:spPr>
        </p:pic>
        <p:sp>
          <p:nvSpPr>
            <p:cNvPr id="33" name="TextBox 32">
              <a:extLst>
                <a:ext uri="{FF2B5EF4-FFF2-40B4-BE49-F238E27FC236}">
                  <a16:creationId xmlns:a16="http://schemas.microsoft.com/office/drawing/2014/main" id="{210ABF9C-D64B-8754-70BB-72DB06FA3ACA}"/>
                </a:ext>
              </a:extLst>
            </p:cNvPr>
            <p:cNvSpPr txBox="1"/>
            <p:nvPr/>
          </p:nvSpPr>
          <p:spPr>
            <a:xfrm rot="16200000">
              <a:off x="13617620" y="16793469"/>
              <a:ext cx="4915224" cy="396327"/>
            </a:xfrm>
            <a:prstGeom prst="rect">
              <a:avLst/>
            </a:prstGeom>
            <a:noFill/>
          </p:spPr>
          <p:txBody>
            <a:bodyPr wrap="square" rtlCol="0">
              <a:spAutoFit/>
            </a:bodyPr>
            <a:lstStyle/>
            <a:p>
              <a:r>
                <a:rPr lang="en-US" sz="1800" dirty="0"/>
                <a:t>proportion of plant species remaining</a:t>
              </a:r>
            </a:p>
          </p:txBody>
        </p:sp>
      </p:grpSp>
      <p:pic>
        <p:nvPicPr>
          <p:cNvPr id="48" name="Picture 47" descr="A diagram of a graph showing different types of precipitation&#10;&#10;Description automatically generated with medium confidence">
            <a:extLst>
              <a:ext uri="{FF2B5EF4-FFF2-40B4-BE49-F238E27FC236}">
                <a16:creationId xmlns:a16="http://schemas.microsoft.com/office/drawing/2014/main" id="{B5419A7D-6FAD-158A-4E76-A11BBD3B29E9}"/>
              </a:ext>
            </a:extLst>
          </p:cNvPr>
          <p:cNvPicPr>
            <a:picLocks noChangeAspect="1"/>
          </p:cNvPicPr>
          <p:nvPr/>
        </p:nvPicPr>
        <p:blipFill>
          <a:blip r:embed="rId15">
            <a:extLst>
              <a:ext uri="{28A0092B-C50C-407E-A947-70E740481C1C}">
                <a14:useLocalDpi xmlns:a14="http://schemas.microsoft.com/office/drawing/2010/main" val="0"/>
              </a:ext>
            </a:extLst>
          </a:blip>
          <a:srcRect t="21960" b="21406"/>
          <a:stretch/>
        </p:blipFill>
        <p:spPr>
          <a:xfrm>
            <a:off x="13583632" y="19663263"/>
            <a:ext cx="11833889" cy="4134316"/>
          </a:xfrm>
          <a:prstGeom prst="rect">
            <a:avLst/>
          </a:prstGeom>
        </p:spPr>
      </p:pic>
      <p:pic>
        <p:nvPicPr>
          <p:cNvPr id="54" name="Picture 53" descr="A graph of a graph showing the number of precipitation&#10;&#10;Description automatically generated with medium confidence">
            <a:extLst>
              <a:ext uri="{FF2B5EF4-FFF2-40B4-BE49-F238E27FC236}">
                <a16:creationId xmlns:a16="http://schemas.microsoft.com/office/drawing/2014/main" id="{85F9B66D-D984-81D6-28F2-300DD8DB99E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741281" y="24030521"/>
            <a:ext cx="9228556" cy="5692940"/>
          </a:xfrm>
          <a:prstGeom prst="rect">
            <a:avLst/>
          </a:prstGeom>
        </p:spPr>
      </p:pic>
      <p:cxnSp>
        <p:nvCxnSpPr>
          <p:cNvPr id="56" name="Straight Connector 55">
            <a:extLst>
              <a:ext uri="{FF2B5EF4-FFF2-40B4-BE49-F238E27FC236}">
                <a16:creationId xmlns:a16="http://schemas.microsoft.com/office/drawing/2014/main" id="{BE648B71-2742-57EF-FFB8-CFE24722C5A0}"/>
              </a:ext>
            </a:extLst>
          </p:cNvPr>
          <p:cNvCxnSpPr/>
          <p:nvPr/>
        </p:nvCxnSpPr>
        <p:spPr>
          <a:xfrm>
            <a:off x="11462546" y="23797579"/>
            <a:ext cx="1546327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3851240-4F88-78AC-ACAE-4479EF6C6E1F}"/>
              </a:ext>
            </a:extLst>
          </p:cNvPr>
          <p:cNvCxnSpPr/>
          <p:nvPr/>
        </p:nvCxnSpPr>
        <p:spPr>
          <a:xfrm>
            <a:off x="11481596" y="19587529"/>
            <a:ext cx="1546327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24">
            <a:extLst>
              <a:ext uri="{FF2B5EF4-FFF2-40B4-BE49-F238E27FC236}">
                <a16:creationId xmlns:a16="http://schemas.microsoft.com/office/drawing/2014/main" id="{FC1A01A4-1225-9CCA-9F13-E13EF195D882}"/>
              </a:ext>
            </a:extLst>
          </p:cNvPr>
          <p:cNvSpPr txBox="1"/>
          <p:nvPr/>
        </p:nvSpPr>
        <p:spPr>
          <a:xfrm>
            <a:off x="27435088" y="7554178"/>
            <a:ext cx="10040072" cy="9325630"/>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2000" dirty="0">
                <a:latin typeface="ArialMT"/>
              </a:rPr>
              <a:t>1. </a:t>
            </a:r>
            <a:r>
              <a:rPr lang="en-US" sz="2000" b="1" dirty="0">
                <a:latin typeface="ArialMT"/>
              </a:rPr>
              <a:t>Robustness and Precipitation</a:t>
            </a:r>
            <a:r>
              <a:rPr lang="en-US" sz="2000" dirty="0">
                <a:latin typeface="ArialMT"/>
              </a:rPr>
              <a:t>: There is a slight negative trend between the summer precipitation in the previous year and the robustness of the plant-pollinator networks in the study sites. This suggests that higher precipitation may contribute to lower network robustness, although the trend is weak and not statistically significant (p-value = 0.086). </a:t>
            </a:r>
          </a:p>
          <a:p>
            <a:endParaRPr lang="en-US" sz="2000" dirty="0">
              <a:latin typeface="ArialMT"/>
            </a:endParaRPr>
          </a:p>
          <a:p>
            <a:r>
              <a:rPr lang="en-US" sz="2000" dirty="0">
                <a:latin typeface="ArialMT"/>
              </a:rPr>
              <a:t>2. </a:t>
            </a:r>
            <a:r>
              <a:rPr lang="en-US" sz="2000" b="1" dirty="0">
                <a:latin typeface="ArialMT"/>
              </a:rPr>
              <a:t>Site-Level Variance</a:t>
            </a:r>
            <a:r>
              <a:rPr lang="en-US" sz="2000" dirty="0">
                <a:latin typeface="ArialMT"/>
              </a:rPr>
              <a:t>: The linear mixed-effects model reveals that there is minimal variance at the site level, implying that the observed trends in robustness are not strongly influenced by specific sites. The model indicates a very small site-level variance component (0.0052), suggesting that precipitation impacts network robustness relatively uniformly across the study sites.</a:t>
            </a:r>
          </a:p>
          <a:p>
            <a:endParaRPr lang="en-US" sz="2000" dirty="0">
              <a:latin typeface="ArialMT"/>
            </a:endParaRPr>
          </a:p>
          <a:p>
            <a:r>
              <a:rPr lang="en-US" sz="2000" dirty="0">
                <a:latin typeface="ArialMT"/>
              </a:rPr>
              <a:t>3. </a:t>
            </a:r>
            <a:r>
              <a:rPr lang="en-US" sz="2000" b="1" dirty="0">
                <a:latin typeface="ArialMT"/>
              </a:rPr>
              <a:t>Secondary Extinctions and Network Stability</a:t>
            </a:r>
            <a:r>
              <a:rPr lang="en-US" sz="2000" dirty="0">
                <a:latin typeface="ArialMT"/>
              </a:rPr>
              <a:t>: Using the second extinction method to simulate the removal of species from the pollination webs revealed that the stability of the networks, as measured by secondary extinctions, is influenced by the abundance of species in the network. The robustness calculations, informed by these secondary extinctions, indicate a need for understanding how species loss cascades through the network.</a:t>
            </a:r>
          </a:p>
          <a:p>
            <a:endParaRPr lang="en-US" sz="2000" dirty="0">
              <a:latin typeface="ArialMT"/>
            </a:endParaRPr>
          </a:p>
          <a:p>
            <a:r>
              <a:rPr lang="en-US" sz="2000" dirty="0">
                <a:latin typeface="ArialMT"/>
              </a:rPr>
              <a:t>4. </a:t>
            </a:r>
            <a:r>
              <a:rPr lang="en-US" sz="2000" b="1" dirty="0">
                <a:latin typeface="ArialMT"/>
              </a:rPr>
              <a:t>Spatial and Temporal Variability</a:t>
            </a:r>
            <a:r>
              <a:rPr lang="en-US" sz="2000" dirty="0">
                <a:latin typeface="ArialMT"/>
              </a:rPr>
              <a:t>: By merging precipitation data with network robustness results, this study highlights temporal and spatial variability in network robustness and its potential relationship with climatic factors, such as precipitation. This opens avenues for understanding how climate variability might drive changes in ecosystem stability over time.</a:t>
            </a:r>
          </a:p>
          <a:p>
            <a:endParaRPr lang="en-US" sz="2000" dirty="0">
              <a:latin typeface="ArialMT"/>
            </a:endParaRPr>
          </a:p>
          <a:p>
            <a:r>
              <a:rPr lang="en-US" sz="2000" dirty="0">
                <a:latin typeface="ArialMT"/>
              </a:rPr>
              <a:t>In summary, while there is some evidence for a negative relationship between precipitation and network robustness, this relationship is not strongly significant across sites. Further research with more extensive data and possibly additional environmental variables could help clarify these trends.</a:t>
            </a:r>
          </a:p>
        </p:txBody>
      </p:sp>
      <p:pic>
        <p:nvPicPr>
          <p:cNvPr id="65" name="Picture 64" descr="A green hill with trees and bushes&#10;&#10;Description automatically generated">
            <a:extLst>
              <a:ext uri="{FF2B5EF4-FFF2-40B4-BE49-F238E27FC236}">
                <a16:creationId xmlns:a16="http://schemas.microsoft.com/office/drawing/2014/main" id="{862232AB-4A64-CBC3-9B4C-F70F80D550D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9582666" y="16757224"/>
            <a:ext cx="6035534" cy="4526650"/>
          </a:xfrm>
          <a:prstGeom prst="rect">
            <a:avLst/>
          </a:prstGeom>
        </p:spPr>
      </p:pic>
      <p:sp>
        <p:nvSpPr>
          <p:cNvPr id="66" name="TextBox 24">
            <a:extLst>
              <a:ext uri="{FF2B5EF4-FFF2-40B4-BE49-F238E27FC236}">
                <a16:creationId xmlns:a16="http://schemas.microsoft.com/office/drawing/2014/main" id="{23F02453-432C-4D80-60F0-B5426F78E131}"/>
              </a:ext>
            </a:extLst>
          </p:cNvPr>
          <p:cNvSpPr txBox="1"/>
          <p:nvPr/>
        </p:nvSpPr>
        <p:spPr>
          <a:xfrm>
            <a:off x="27501532" y="22712109"/>
            <a:ext cx="10040072" cy="2862322"/>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457200" indent="-457200">
              <a:buAutoNum type="arabicPeriod"/>
            </a:pPr>
            <a:r>
              <a:rPr lang="en-US" sz="2000" dirty="0">
                <a:latin typeface="ArialMT"/>
              </a:rPr>
              <a:t>Urban, M. C. Accelerating extinction risk from climate change. Science 348, 571–573 (2015).</a:t>
            </a:r>
          </a:p>
          <a:p>
            <a:pPr marL="457200" indent="-457200">
              <a:buAutoNum type="arabicPeriod"/>
            </a:pPr>
            <a:r>
              <a:rPr lang="en-US" sz="2000" dirty="0">
                <a:latin typeface="ArialMT"/>
              </a:rPr>
              <a:t>Memmott, J., Craze, P. G., </a:t>
            </a:r>
            <a:r>
              <a:rPr lang="en-US" sz="2000" dirty="0" err="1">
                <a:latin typeface="ArialMT"/>
              </a:rPr>
              <a:t>Waser</a:t>
            </a:r>
            <a:r>
              <a:rPr lang="en-US" sz="2000" dirty="0">
                <a:latin typeface="ArialMT"/>
              </a:rPr>
              <a:t>, N. M. &amp; Price, M. V. Global warming and the disruption of plant–pollinator interactions. Ecology Letters 10, 710–717 (2007).</a:t>
            </a:r>
          </a:p>
          <a:p>
            <a:pPr marL="457200" indent="-457200">
              <a:buAutoNum type="arabicPeriod"/>
            </a:pPr>
            <a:r>
              <a:rPr lang="en-US" sz="2000" dirty="0">
                <a:latin typeface="ArialMT"/>
              </a:rPr>
              <a:t>Memmott, J., </a:t>
            </a:r>
            <a:r>
              <a:rPr lang="en-US" sz="2000" dirty="0" err="1">
                <a:latin typeface="ArialMT"/>
              </a:rPr>
              <a:t>Waser</a:t>
            </a:r>
            <a:r>
              <a:rPr lang="en-US" sz="2000" dirty="0">
                <a:latin typeface="ArialMT"/>
              </a:rPr>
              <a:t>, N. M. &amp; Price, M. V. Tolerance of Pollination Networks to Species Extinctions. Proceedings: Biological Sciences 271, 2605–2611 (2004).</a:t>
            </a:r>
          </a:p>
          <a:p>
            <a:pPr marL="457200" indent="-457200">
              <a:buAutoNum type="arabicPeriod"/>
            </a:pPr>
            <a:r>
              <a:rPr lang="en-US" sz="2000" dirty="0">
                <a:latin typeface="ArialMT"/>
              </a:rPr>
              <a:t>Dunne, J. A., Williams, R. J. &amp; Martinez, N. D. Network structure and biodiversity loss in food webs: robustness increases with connectance. Ecology Letters 5, 558–567 (2002).</a:t>
            </a:r>
          </a:p>
        </p:txBody>
      </p:sp>
      <p:sp>
        <p:nvSpPr>
          <p:cNvPr id="68" name="TextBox 24">
            <a:extLst>
              <a:ext uri="{FF2B5EF4-FFF2-40B4-BE49-F238E27FC236}">
                <a16:creationId xmlns:a16="http://schemas.microsoft.com/office/drawing/2014/main" id="{C886C86B-0491-BA13-50C5-D394FB07F804}"/>
              </a:ext>
            </a:extLst>
          </p:cNvPr>
          <p:cNvSpPr txBox="1"/>
          <p:nvPr/>
        </p:nvSpPr>
        <p:spPr>
          <a:xfrm>
            <a:off x="27768190" y="26866258"/>
            <a:ext cx="8785860" cy="2862322"/>
          </a:xfrm>
          <a:prstGeom prst="rect">
            <a:avLst/>
          </a:prstGeom>
          <a:noFill/>
        </p:spPr>
        <p:txBody>
          <a:bodyPr wrap="square" rtlCol="0">
            <a:spAutoFit/>
          </a:bodyP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lvl="1"/>
            <a:r>
              <a:rPr lang="en-US" sz="2000" dirty="0">
                <a:latin typeface="ArialMT"/>
              </a:rPr>
              <a:t>Bi510: Data science for the environment.</a:t>
            </a:r>
          </a:p>
          <a:p>
            <a:pPr lvl="1"/>
            <a:r>
              <a:rPr lang="en-US" sz="2000" dirty="0">
                <a:latin typeface="ArialMT"/>
              </a:rPr>
              <a:t>Dr. Lauren Ponisio</a:t>
            </a:r>
          </a:p>
          <a:p>
            <a:pPr lvl="1"/>
            <a:r>
              <a:rPr lang="en-US" sz="2000" dirty="0">
                <a:latin typeface="ArialMT"/>
              </a:rPr>
              <a:t>Ponisio Lab, University of Oregon</a:t>
            </a:r>
          </a:p>
          <a:p>
            <a:pPr lvl="1"/>
            <a:r>
              <a:rPr lang="en-US" sz="2000" dirty="0">
                <a:latin typeface="ArialMT"/>
              </a:rPr>
              <a:t>Jha Lab, The University of Texas at Austin</a:t>
            </a:r>
          </a:p>
          <a:p>
            <a:pPr lvl="1"/>
            <a:r>
              <a:rPr lang="en-US" sz="2000" dirty="0">
                <a:latin typeface="ArialMT"/>
              </a:rPr>
              <a:t>Institute of Ecology and Evolution, University of Oregon</a:t>
            </a:r>
          </a:p>
          <a:p>
            <a:pPr lvl="1"/>
            <a:r>
              <a:rPr lang="en-US" sz="2000" dirty="0">
                <a:latin typeface="ArialMT"/>
              </a:rPr>
              <a:t>Department of Biology, University of Oregon</a:t>
            </a:r>
            <a:br>
              <a:rPr lang="en-US" sz="2000" dirty="0">
                <a:latin typeface="ArialMT"/>
              </a:rPr>
            </a:br>
            <a:r>
              <a:rPr lang="en-US" sz="2000" dirty="0">
                <a:latin typeface="ArialMT"/>
              </a:rPr>
              <a:t>PRISM (PRISM Climate Group, Oregon State University, https://prism.oregonstate.edu, data created 4 Feb 2014, accessed 4 Dec 2024.)</a:t>
            </a:r>
          </a:p>
        </p:txBody>
      </p:sp>
      <p:pic>
        <p:nvPicPr>
          <p:cNvPr id="70" name="Picture 69" descr="A group of bees on a flower&#10;&#10;Description automatically generated">
            <a:extLst>
              <a:ext uri="{FF2B5EF4-FFF2-40B4-BE49-F238E27FC236}">
                <a16:creationId xmlns:a16="http://schemas.microsoft.com/office/drawing/2014/main" id="{9FDF21BA-720E-749F-90DB-4D47011678F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668389" y="26776999"/>
            <a:ext cx="2191845" cy="2922461"/>
          </a:xfrm>
          <a:prstGeom prst="rect">
            <a:avLst/>
          </a:prstGeom>
        </p:spPr>
      </p:pic>
      <p:grpSp>
        <p:nvGrpSpPr>
          <p:cNvPr id="76" name="Group 75">
            <a:extLst>
              <a:ext uri="{FF2B5EF4-FFF2-40B4-BE49-F238E27FC236}">
                <a16:creationId xmlns:a16="http://schemas.microsoft.com/office/drawing/2014/main" id="{D2622669-7AA9-3B05-BC19-A78D2DD22A94}"/>
              </a:ext>
            </a:extLst>
          </p:cNvPr>
          <p:cNvGrpSpPr/>
          <p:nvPr/>
        </p:nvGrpSpPr>
        <p:grpSpPr>
          <a:xfrm>
            <a:off x="12016137" y="15498183"/>
            <a:ext cx="2583099" cy="3793966"/>
            <a:chOff x="11944041" y="15500462"/>
            <a:chExt cx="2583099" cy="3793966"/>
          </a:xfrm>
        </p:grpSpPr>
        <p:pic>
          <p:nvPicPr>
            <p:cNvPr id="72" name="Picture 71" descr="A person in a vest and hat standing on a hill with garbage&#10;&#10;Description automatically generated">
              <a:extLst>
                <a:ext uri="{FF2B5EF4-FFF2-40B4-BE49-F238E27FC236}">
                  <a16:creationId xmlns:a16="http://schemas.microsoft.com/office/drawing/2014/main" id="{468DFA44-B424-2E35-5E8B-6F006DDE45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944041" y="15500462"/>
              <a:ext cx="2583099" cy="3444133"/>
            </a:xfrm>
            <a:prstGeom prst="rect">
              <a:avLst/>
            </a:prstGeom>
          </p:spPr>
        </p:pic>
        <p:sp>
          <p:nvSpPr>
            <p:cNvPr id="74" name="TextBox 73">
              <a:extLst>
                <a:ext uri="{FF2B5EF4-FFF2-40B4-BE49-F238E27FC236}">
                  <a16:creationId xmlns:a16="http://schemas.microsoft.com/office/drawing/2014/main" id="{10E4E499-9E29-2CA1-D2E7-3419BCEE335E}"/>
                </a:ext>
              </a:extLst>
            </p:cNvPr>
            <p:cNvSpPr txBox="1"/>
            <p:nvPr/>
          </p:nvSpPr>
          <p:spPr>
            <a:xfrm>
              <a:off x="12038622" y="18925096"/>
              <a:ext cx="2393935" cy="369332"/>
            </a:xfrm>
            <a:prstGeom prst="rect">
              <a:avLst/>
            </a:prstGeom>
            <a:noFill/>
          </p:spPr>
          <p:txBody>
            <a:bodyPr wrap="square" rtlCol="0">
              <a:spAutoFit/>
            </a:bodyPr>
            <a:lstStyle/>
            <a:p>
              <a:pPr algn="ctr"/>
              <a:r>
                <a:rPr lang="en-US" sz="1800" dirty="0">
                  <a:latin typeface="ArialMT"/>
                </a:rPr>
                <a:t>Specimen collection</a:t>
              </a:r>
            </a:p>
          </p:txBody>
        </p:sp>
      </p:grpSp>
      <p:grpSp>
        <p:nvGrpSpPr>
          <p:cNvPr id="79" name="Group 78">
            <a:extLst>
              <a:ext uri="{FF2B5EF4-FFF2-40B4-BE49-F238E27FC236}">
                <a16:creationId xmlns:a16="http://schemas.microsoft.com/office/drawing/2014/main" id="{CC5A6258-144E-AB03-CA1F-9360A53C052A}"/>
              </a:ext>
            </a:extLst>
          </p:cNvPr>
          <p:cNvGrpSpPr/>
          <p:nvPr/>
        </p:nvGrpSpPr>
        <p:grpSpPr>
          <a:xfrm>
            <a:off x="15701729" y="15753848"/>
            <a:ext cx="3190746" cy="3504566"/>
            <a:chOff x="15701729" y="15753848"/>
            <a:chExt cx="3190746" cy="3504566"/>
          </a:xfrm>
        </p:grpSpPr>
        <p:pic>
          <p:nvPicPr>
            <p:cNvPr id="73" name="Picture 72" descr="A group of bees on pins with qr code&#10;&#10;Description automatically generated">
              <a:extLst>
                <a:ext uri="{FF2B5EF4-FFF2-40B4-BE49-F238E27FC236}">
                  <a16:creationId xmlns:a16="http://schemas.microsoft.com/office/drawing/2014/main" id="{82ADA13E-C3C7-C866-4D8D-A12F77ACBA8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tretch/>
          </p:blipFill>
          <p:spPr>
            <a:xfrm>
              <a:off x="15701729" y="15753848"/>
              <a:ext cx="3190746" cy="3190746"/>
            </a:xfrm>
            <a:prstGeom prst="rect">
              <a:avLst/>
            </a:prstGeom>
          </p:spPr>
        </p:pic>
        <p:sp>
          <p:nvSpPr>
            <p:cNvPr id="75" name="TextBox 74">
              <a:extLst>
                <a:ext uri="{FF2B5EF4-FFF2-40B4-BE49-F238E27FC236}">
                  <a16:creationId xmlns:a16="http://schemas.microsoft.com/office/drawing/2014/main" id="{2A7BE69C-87FE-EE59-DA5A-B27615B4FC21}"/>
                </a:ext>
              </a:extLst>
            </p:cNvPr>
            <p:cNvSpPr txBox="1"/>
            <p:nvPr/>
          </p:nvSpPr>
          <p:spPr>
            <a:xfrm>
              <a:off x="16099032" y="18889082"/>
              <a:ext cx="2393935" cy="369332"/>
            </a:xfrm>
            <a:prstGeom prst="rect">
              <a:avLst/>
            </a:prstGeom>
            <a:noFill/>
          </p:spPr>
          <p:txBody>
            <a:bodyPr wrap="square" rtlCol="0">
              <a:spAutoFit/>
            </a:bodyPr>
            <a:lstStyle/>
            <a:p>
              <a:pPr algn="ctr"/>
              <a:r>
                <a:rPr lang="en-US" sz="1800" dirty="0">
                  <a:latin typeface="ArialMT"/>
                </a:rPr>
                <a:t>Specimen curation</a:t>
              </a:r>
            </a:p>
          </p:txBody>
        </p:sp>
      </p:grpSp>
    </p:spTree>
    <p:extLst>
      <p:ext uri="{BB962C8B-B14F-4D97-AF65-F5344CB8AC3E}">
        <p14:creationId xmlns:p14="http://schemas.microsoft.com/office/powerpoint/2010/main" val="283623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ba5eb6-66e8-4b85-aea9-2e3ae00ab604">
      <Terms xmlns="http://schemas.microsoft.com/office/infopath/2007/PartnerControls"/>
    </lcf76f155ced4ddcb4097134ff3c332f>
    <TaxCatchAll xmlns="9c261a2b-436c-49e2-94fb-e54506734f5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B3F5F5F711A24DAF836AAD1D236037" ma:contentTypeVersion="11" ma:contentTypeDescription="Create a new document." ma:contentTypeScope="" ma:versionID="f633a93cf2ebfad02ed760a67a45cc67">
  <xsd:schema xmlns:xsd="http://www.w3.org/2001/XMLSchema" xmlns:xs="http://www.w3.org/2001/XMLSchema" xmlns:p="http://schemas.microsoft.com/office/2006/metadata/properties" xmlns:ns2="4dba5eb6-66e8-4b85-aea9-2e3ae00ab604" xmlns:ns3="9c261a2b-436c-49e2-94fb-e54506734f57" targetNamespace="http://schemas.microsoft.com/office/2006/metadata/properties" ma:root="true" ma:fieldsID="5821da554b7f0e9178219254c0d13854" ns2:_="" ns3:_="">
    <xsd:import namespace="4dba5eb6-66e8-4b85-aea9-2e3ae00ab604"/>
    <xsd:import namespace="9c261a2b-436c-49e2-94fb-e54506734f57"/>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ba5eb6-66e8-4b85-aea9-2e3ae00ab604"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b91a9775-3525-4bf8-b88d-b7eef9d67d4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261a2b-436c-49e2-94fb-e54506734f57"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b30ceb1-1d3d-40a3-93ad-49ceefd26ff3}" ma:internalName="TaxCatchAll" ma:showField="CatchAllData" ma:web="9c261a2b-436c-49e2-94fb-e54506734f5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A44C3-3866-494C-9120-7B42F7968B8D}">
  <ds:schemaRefs>
    <ds:schemaRef ds:uri="http://schemas.microsoft.com/sharepoint/v3/contenttype/forms"/>
  </ds:schemaRefs>
</ds:datastoreItem>
</file>

<file path=customXml/itemProps2.xml><?xml version="1.0" encoding="utf-8"?>
<ds:datastoreItem xmlns:ds="http://schemas.openxmlformats.org/officeDocument/2006/customXml" ds:itemID="{43ED6497-CB12-4BE5-A6D8-27969E015944}">
  <ds:schemaRefs>
    <ds:schemaRef ds:uri="4dba5eb6-66e8-4b85-aea9-2e3ae00ab604"/>
    <ds:schemaRef ds:uri="73564203-f0fe-4ae8-8e9f-3aa859c33a2a"/>
    <ds:schemaRef ds:uri="9c261a2b-436c-49e2-94fb-e54506734f57"/>
    <ds:schemaRef ds:uri="c340c53f-212a-43d4-943a-cf81f31f3e5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F3076B9-E4C4-4BAF-A47B-B0C27B3ACE60}">
  <ds:schemaRefs>
    <ds:schemaRef ds:uri="4dba5eb6-66e8-4b85-aea9-2e3ae00ab604"/>
    <ds:schemaRef ds:uri="9c261a2b-436c-49e2-94fb-e54506734f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865</Words>
  <Application>Microsoft Office PowerPoint</Application>
  <PresentationFormat>Custom</PresentationFormat>
  <Paragraphs>59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Al Bayan Plain</vt:lpstr>
      <vt:lpstr>Arial</vt:lpstr>
      <vt:lpstr>ArialMT</vt:lpstr>
      <vt:lpstr>Bangla MN</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cp:revision>
  <dcterms:created xsi:type="dcterms:W3CDTF">2012-08-24T00:53:15Z</dcterms:created>
  <dcterms:modified xsi:type="dcterms:W3CDTF">2024-12-05T20:50:04Z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0x0101008AB3F5F5F711A24DAF836AAD1D236037</vt:lpwstr>
  </property>
  <property fmtid="{D5CDD505-2E9C-101B-9397-08002B2CF9AE}" pid="3" name="MediaServiceImageTags">
    <vt:lpwstr/>
  </property>
</Properties>
</file>